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oto Sans Oriya" panose="020B0604020202020204" charset="0"/>
      <p:regular r:id="rId19"/>
      <p:bold r:id="rId20"/>
    </p:embeddedFont>
    <p:embeddedFont>
      <p:font typeface="Maven Pro" panose="020B0604020202020204" charset="0"/>
      <p:regular r:id="rId21"/>
      <p:bold r:id="rId22"/>
    </p:embeddedFont>
    <p:embeddedFont>
      <p:font typeface="Fira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TD9N+SfkGmsqxC21dO0tSVV1U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In questa slide ho aggiunto la ns mail e il ns sito</a:t>
            </a:r>
            <a:endParaRPr/>
          </a:p>
        </p:txBody>
      </p:sp>
      <p:sp>
        <p:nvSpPr>
          <p:cNvPr id="212" name="Google Shape;21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b27d8d97e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1b27d8d97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b27d8d97e4_1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1b27d8d97e4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b27d8d97e4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1b27d8d97e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b27d8d97e4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1b27d8d97e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Layout personalizzat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Diapositiva titolo">
  <p:cSld name="14_Diapositiva titol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7975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711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6" name="Google Shape;66;p19"/>
          <p:cNvSpPr/>
          <p:nvPr/>
        </p:nvSpPr>
        <p:spPr>
          <a:xfrm>
            <a:off x="479425" y="3440430"/>
            <a:ext cx="25601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 Cognome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Contatti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9"/>
          <p:cNvSpPr txBox="1">
            <a:spLocks noGrp="1"/>
          </p:cNvSpPr>
          <p:nvPr>
            <p:ph type="ctrTitle"/>
          </p:nvPr>
        </p:nvSpPr>
        <p:spPr>
          <a:xfrm>
            <a:off x="479425" y="1485900"/>
            <a:ext cx="5616576" cy="971550"/>
          </a:xfrm>
          <a:prstGeom prst="rect">
            <a:avLst/>
          </a:prstGeom>
          <a:noFill/>
          <a:ln w="9525" cap="flat" cmpd="sng">
            <a:solidFill>
              <a:srgbClr val="6269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3600"/>
              <a:buFont typeface="Calibri"/>
              <a:buNone/>
              <a:defRPr sz="3600" b="0">
                <a:solidFill>
                  <a:srgbClr val="6269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9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4225132" y="-1593685"/>
            <a:ext cx="7966868" cy="6756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Layout personalizzat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711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7975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7975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711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ctrTitle"/>
          </p:nvPr>
        </p:nvSpPr>
        <p:spPr>
          <a:xfrm>
            <a:off x="479425" y="512763"/>
            <a:ext cx="112331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3600"/>
              <a:buFont typeface="Calibri"/>
              <a:buNone/>
              <a:defRPr sz="3600"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ubTitle" idx="1"/>
          </p:nvPr>
        </p:nvSpPr>
        <p:spPr>
          <a:xfrm>
            <a:off x="479426" y="2457451"/>
            <a:ext cx="7488238" cy="29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i="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4225132" y="-1593685"/>
            <a:ext cx="7966868" cy="6756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titolo">
  <p:cSld name="1_Diapositiva tito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7975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711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ctrTitle"/>
          </p:nvPr>
        </p:nvSpPr>
        <p:spPr>
          <a:xfrm>
            <a:off x="479425" y="512763"/>
            <a:ext cx="112331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3600"/>
              <a:buFont typeface="Calibri"/>
              <a:buNone/>
              <a:defRPr sz="3600"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ubTitle" idx="1"/>
          </p:nvPr>
        </p:nvSpPr>
        <p:spPr>
          <a:xfrm>
            <a:off x="479426" y="2457451"/>
            <a:ext cx="7488238" cy="29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i="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Titolo e contenuto">
  <p:cSld name="1-Titolo e contenut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79425" y="512762"/>
            <a:ext cx="11233150" cy="97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7975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711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479425" y="2457450"/>
            <a:ext cx="7488238" cy="291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-Titolo e contenuto">
  <p:cSld name="1_1-Titolo e contenut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479425" y="512762"/>
            <a:ext cx="11233150" cy="97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7975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711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1"/>
          </p:nvPr>
        </p:nvSpPr>
        <p:spPr>
          <a:xfrm>
            <a:off x="479426" y="2457450"/>
            <a:ext cx="5361276" cy="338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>
                <a:solidFill>
                  <a:schemeClr val="lt2"/>
                </a:solidFill>
                <a:latin typeface="Noto Sans Oriya"/>
                <a:ea typeface="Noto Sans Oriya"/>
                <a:cs typeface="Noto Sans Oriya"/>
                <a:sym typeface="Noto Sans Oriya"/>
              </a:defRPr>
            </a:lvl1pPr>
            <a:lvl2pPr marL="914400" lvl="1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2"/>
          </p:nvPr>
        </p:nvSpPr>
        <p:spPr>
          <a:xfrm>
            <a:off x="6353004" y="2457450"/>
            <a:ext cx="5361276" cy="338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>
                <a:solidFill>
                  <a:schemeClr val="lt2"/>
                </a:solidFill>
                <a:latin typeface="Noto Sans Oriya"/>
                <a:ea typeface="Noto Sans Oriya"/>
                <a:cs typeface="Noto Sans Oriya"/>
                <a:sym typeface="Noto Sans Oriya"/>
              </a:defRPr>
            </a:lvl1pPr>
            <a:lvl2pPr marL="914400" lvl="1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>
  <p:cSld name="13_Diapositiva titolo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>
            <a:spLocks noGrp="1"/>
          </p:cNvSpPr>
          <p:nvPr>
            <p:ph type="pic" idx="2"/>
          </p:nvPr>
        </p:nvSpPr>
        <p:spPr>
          <a:xfrm>
            <a:off x="0" y="15192"/>
            <a:ext cx="12192000" cy="5372101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47" name="Google Shape;47;p16"/>
          <p:cNvSpPr/>
          <p:nvPr/>
        </p:nvSpPr>
        <p:spPr>
          <a:xfrm>
            <a:off x="0" y="0"/>
            <a:ext cx="12192000" cy="537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7975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711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ctrTitle"/>
          </p:nvPr>
        </p:nvSpPr>
        <p:spPr>
          <a:xfrm>
            <a:off x="479425" y="512763"/>
            <a:ext cx="112331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Diapositiva titolo">
  <p:cSld name="10_Diapositiva titolo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>
            <a:spLocks noGrp="1"/>
          </p:cNvSpPr>
          <p:nvPr>
            <p:ph type="pic" idx="2"/>
          </p:nvPr>
        </p:nvSpPr>
        <p:spPr>
          <a:xfrm>
            <a:off x="6095999" y="512763"/>
            <a:ext cx="5616575" cy="4859338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53" name="Google Shape;53;p17"/>
          <p:cNvSpPr/>
          <p:nvPr/>
        </p:nvSpPr>
        <p:spPr>
          <a:xfrm>
            <a:off x="0" y="0"/>
            <a:ext cx="12192000" cy="537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7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7975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711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ctrTitle"/>
          </p:nvPr>
        </p:nvSpPr>
        <p:spPr>
          <a:xfrm>
            <a:off x="479424" y="512763"/>
            <a:ext cx="5361277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3600"/>
              <a:buFont typeface="Calibri"/>
              <a:buNone/>
              <a:defRPr sz="3600" b="0">
                <a:solidFill>
                  <a:srgbClr val="6269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ubTitle" idx="1"/>
          </p:nvPr>
        </p:nvSpPr>
        <p:spPr>
          <a:xfrm>
            <a:off x="479425" y="2457451"/>
            <a:ext cx="5361276" cy="29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Diapositiva titolo">
  <p:cSld name="12_Diapositiva tito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7975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711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1" name="Google Shape;61;p18"/>
          <p:cNvSpPr/>
          <p:nvPr/>
        </p:nvSpPr>
        <p:spPr>
          <a:xfrm>
            <a:off x="479425" y="3440430"/>
            <a:ext cx="25601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 Cognome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Contatti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8"/>
          <p:cNvSpPr txBox="1">
            <a:spLocks noGrp="1"/>
          </p:cNvSpPr>
          <p:nvPr>
            <p:ph type="ctrTitle"/>
          </p:nvPr>
        </p:nvSpPr>
        <p:spPr>
          <a:xfrm>
            <a:off x="479425" y="1485900"/>
            <a:ext cx="5616576" cy="971550"/>
          </a:xfrm>
          <a:prstGeom prst="rect">
            <a:avLst/>
          </a:prstGeom>
          <a:noFill/>
          <a:ln w="9525" cap="flat" cmpd="sng">
            <a:solidFill>
              <a:srgbClr val="6269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3600"/>
              <a:buFont typeface="Calibri"/>
              <a:buNone/>
              <a:defRPr sz="3600" b="0">
                <a:solidFill>
                  <a:srgbClr val="6269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title"/>
          </p:nvPr>
        </p:nvSpPr>
        <p:spPr>
          <a:xfrm>
            <a:off x="479425" y="512762"/>
            <a:ext cx="11233150" cy="97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6269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1"/>
          </p:nvPr>
        </p:nvSpPr>
        <p:spPr>
          <a:xfrm>
            <a:off x="479425" y="2457450"/>
            <a:ext cx="7488238" cy="338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DEF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269AF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269AF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269AF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269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" name="Google Shape;15;p10"/>
          <p:cNvCxnSpPr/>
          <p:nvPr/>
        </p:nvCxnSpPr>
        <p:spPr>
          <a:xfrm>
            <a:off x="479425" y="5842000"/>
            <a:ext cx="11233150" cy="0"/>
          </a:xfrm>
          <a:prstGeom prst="straightConnector1">
            <a:avLst/>
          </a:prstGeom>
          <a:noFill/>
          <a:ln w="9525" cap="flat" cmpd="sng">
            <a:solidFill>
              <a:srgbClr val="6269A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711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7975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/>
          <p:nvPr/>
        </p:nvSpPr>
        <p:spPr>
          <a:xfrm>
            <a:off x="4224338" y="6173498"/>
            <a:ext cx="2807179" cy="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>
                <a:solidFill>
                  <a:srgbClr val="6269AF"/>
                </a:solidFill>
                <a:latin typeface="Calibri"/>
                <a:ea typeface="Calibri"/>
                <a:cs typeface="Calibri"/>
                <a:sym typeface="Calibri"/>
              </a:rPr>
              <a:t>Call For Innovation | Lo sport nella blue economy</a:t>
            </a:r>
            <a:endParaRPr sz="1000" b="1" i="0" u="none" strike="noStrike" cap="none">
              <a:solidFill>
                <a:srgbClr val="6269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860993" y="5996938"/>
            <a:ext cx="851582" cy="7221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23">
          <p15:clr>
            <a:srgbClr val="F26B43"/>
          </p15:clr>
        </p15:guide>
        <p15:guide id="4" pos="302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pos="7378">
          <p15:clr>
            <a:srgbClr val="F26B43"/>
          </p15:clr>
        </p15:guide>
        <p15:guide id="7" orient="horz" pos="2772">
          <p15:clr>
            <a:srgbClr val="F26B43"/>
          </p15:clr>
        </p15:guide>
        <p15:guide id="8" orient="horz" pos="3385">
          <p15:clr>
            <a:srgbClr val="F26B43"/>
          </p15:clr>
        </p15:guide>
        <p15:guide id="9" pos="2661">
          <p15:clr>
            <a:srgbClr val="F26B43"/>
          </p15:clr>
        </p15:guide>
        <p15:guide id="10" pos="5019">
          <p15:clr>
            <a:srgbClr val="F26B43"/>
          </p15:clr>
        </p15:guide>
        <p15:guide id="11" orient="horz" pos="935">
          <p15:clr>
            <a:srgbClr val="F26B43"/>
          </p15:clr>
        </p15:guide>
        <p15:guide id="12" orient="horz" pos="1548">
          <p15:clr>
            <a:srgbClr val="F26B43"/>
          </p15:clr>
        </p15:guide>
        <p15:guide id="13" pos="1481">
          <p15:clr>
            <a:srgbClr val="F26B43"/>
          </p15:clr>
        </p15:guide>
        <p15:guide id="14" pos="6199">
          <p15:clr>
            <a:srgbClr val="F26B43"/>
          </p15:clr>
        </p15:guide>
        <p15:guide id="15" orient="horz" pos="3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7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vabluedistrict.com/" TargetMode="External"/><Relationship Id="rId7" Type="http://schemas.openxmlformats.org/officeDocument/2006/relationships/hyperlink" Target="http://www.moebeus.i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info@moebeus.it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/>
          <p:nvPr/>
        </p:nvSpPr>
        <p:spPr>
          <a:xfrm>
            <a:off x="1808703" y="4863402"/>
            <a:ext cx="1758462" cy="1507253"/>
          </a:xfrm>
          <a:prstGeom prst="rect">
            <a:avLst/>
          </a:prstGeom>
          <a:solidFill>
            <a:srgbClr val="636A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3506" y="1088438"/>
            <a:ext cx="1755800" cy="150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1717" y="1680585"/>
            <a:ext cx="1755800" cy="150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1717" y="2464046"/>
            <a:ext cx="1192748" cy="102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3611" y="2690061"/>
            <a:ext cx="1194920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8665" y="3028454"/>
            <a:ext cx="1194920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4228" y="4351293"/>
            <a:ext cx="1194920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7539" y="3868256"/>
            <a:ext cx="848585" cy="727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67320" y="3473833"/>
            <a:ext cx="957155" cy="816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711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  <p:sp>
        <p:nvSpPr>
          <p:cNvPr id="199" name="Google Shape;199;p6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7975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latin typeface="Fira Sans"/>
                <a:ea typeface="Fira Sans"/>
                <a:cs typeface="Fira Sans"/>
                <a:sym typeface="Fira Sans"/>
              </a:rPr>
              <a:t>13/12/2022</a:t>
            </a:r>
            <a:endParaRPr/>
          </a:p>
        </p:txBody>
      </p:sp>
      <p:sp>
        <p:nvSpPr>
          <p:cNvPr id="200" name="Google Shape;200;p6"/>
          <p:cNvSpPr txBox="1">
            <a:spLocks noGrp="1"/>
          </p:cNvSpPr>
          <p:nvPr>
            <p:ph type="ctrTitle" idx="4294967295"/>
          </p:nvPr>
        </p:nvSpPr>
        <p:spPr>
          <a:xfrm>
            <a:off x="479425" y="679932"/>
            <a:ext cx="11202149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3600"/>
              <a:buFont typeface="Fira Sans"/>
              <a:buNone/>
            </a:pPr>
            <a:r>
              <a:rPr lang="it-IT" sz="36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Moebeus per l’Innovation Village</a:t>
            </a:r>
            <a:endParaRPr sz="3600" b="0" i="0" u="none" strike="noStrike" cap="none">
              <a:solidFill>
                <a:srgbClr val="6269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6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3669672" y="100101"/>
            <a:ext cx="8952381" cy="82857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6"/>
          <p:cNvSpPr txBox="1"/>
          <p:nvPr/>
        </p:nvSpPr>
        <p:spPr>
          <a:xfrm>
            <a:off x="308175" y="1977725"/>
            <a:ext cx="81171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2000"/>
              <a:buFont typeface="Arial"/>
              <a:buChar char="•"/>
            </a:pPr>
            <a:r>
              <a:rPr lang="it-IT" sz="20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Gioco in modalità interattiva </a:t>
            </a:r>
            <a:r>
              <a:rPr lang="it-IT" sz="20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con il tool Be-Circular®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2000"/>
              <a:buFont typeface="Arial"/>
              <a:buChar char="•"/>
            </a:pPr>
            <a:r>
              <a:rPr lang="it-IT" sz="20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Percorso esperienziale in realtà aumentata </a:t>
            </a:r>
            <a:r>
              <a:rPr lang="it-IT" sz="20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in modalità orienteering</a:t>
            </a:r>
            <a:endParaRPr sz="20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2000"/>
              <a:buFont typeface="Arial"/>
              <a:buChar char="•"/>
            </a:pPr>
            <a:r>
              <a:rPr lang="it-IT" sz="20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Postazione con visore di realtà virtuale </a:t>
            </a:r>
            <a:r>
              <a:rPr lang="it-IT" sz="20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per immergere il visitatore in contesti di sostenibilità legati al mare e allo sport</a:t>
            </a:r>
            <a:endParaRPr sz="20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2000"/>
              <a:buFont typeface="Arial"/>
              <a:buChar char="•"/>
            </a:pPr>
            <a:r>
              <a:rPr lang="it-IT" sz="20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Sessioni divulgative </a:t>
            </a:r>
            <a:r>
              <a:rPr lang="it-IT" sz="20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sui temi dello sviluppo sostenibile e della blue economy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2000"/>
              <a:buFont typeface="Arial"/>
              <a:buChar char="•"/>
            </a:pPr>
            <a:r>
              <a:rPr lang="it-IT" sz="20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Workshop e laboratori esperienziali </a:t>
            </a:r>
            <a:r>
              <a:rPr lang="it-IT" sz="20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su </a:t>
            </a:r>
            <a:r>
              <a:rPr lang="it-IT" sz="20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sostenibilità</a:t>
            </a:r>
            <a:r>
              <a:rPr lang="it-IT" sz="20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e </a:t>
            </a:r>
            <a:r>
              <a:rPr lang="it-IT" sz="20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economia circolare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03" name="Google Shape;203;p6"/>
          <p:cNvGrpSpPr/>
          <p:nvPr/>
        </p:nvGrpSpPr>
        <p:grpSpPr>
          <a:xfrm>
            <a:off x="10155288" y="1651482"/>
            <a:ext cx="1765472" cy="3071972"/>
            <a:chOff x="10020300" y="3190875"/>
            <a:chExt cx="1190625" cy="2600325"/>
          </a:xfrm>
        </p:grpSpPr>
        <p:pic>
          <p:nvPicPr>
            <p:cNvPr id="204" name="Google Shape;204;p6" descr="A picture containing electronics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27538" r="29431" b="6022"/>
            <a:stretch/>
          </p:blipFill>
          <p:spPr>
            <a:xfrm>
              <a:off x="10020300" y="3190875"/>
              <a:ext cx="1190625" cy="2600325"/>
            </a:xfrm>
            <a:prstGeom prst="roundRect">
              <a:avLst>
                <a:gd name="adj" fmla="val 8594"/>
              </a:avLst>
            </a:prstGeom>
            <a:solidFill>
              <a:srgbClr val="ECECEC"/>
            </a:solidFill>
            <a:ln>
              <a:noFill/>
            </a:ln>
            <a:effectLst>
              <a:reflection stA="38000" endPos="28000" dist="5000" dir="5400000" sy="-100000" algn="bl" rotWithShape="0"/>
            </a:effectLst>
          </p:spPr>
        </p:pic>
        <p:pic>
          <p:nvPicPr>
            <p:cNvPr id="205" name="Google Shape;205;p6" descr="Graphical user interface, applicati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2700" y="3467028"/>
              <a:ext cx="881821" cy="1495497"/>
            </a:xfrm>
            <a:prstGeom prst="roundRect">
              <a:avLst>
                <a:gd name="adj" fmla="val 8594"/>
              </a:avLst>
            </a:prstGeom>
            <a:solidFill>
              <a:srgbClr val="ECECEC"/>
            </a:solidFill>
            <a:ln>
              <a:noFill/>
            </a:ln>
            <a:effectLst>
              <a:reflection stA="38000" endPos="28000" dist="5000" dir="5400000" sy="-100000" algn="bl" rotWithShape="0"/>
            </a:effectLst>
          </p:spPr>
        </p:pic>
        <p:pic>
          <p:nvPicPr>
            <p:cNvPr id="206" name="Google Shape;206;p6" descr="COMUNICARE MEGLIO GLI SDGS - CreatoridiFuturo.it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382250" y="4628874"/>
              <a:ext cx="456575" cy="282851"/>
            </a:xfrm>
            <a:prstGeom prst="roundRect">
              <a:avLst>
                <a:gd name="adj" fmla="val 8594"/>
              </a:avLst>
            </a:prstGeom>
            <a:solidFill>
              <a:srgbClr val="ECECEC"/>
            </a:solidFill>
            <a:ln>
              <a:noFill/>
            </a:ln>
            <a:effectLst>
              <a:reflection stA="38000" endPos="28000" dist="5000" dir="5400000" sy="-100000" algn="bl" rotWithShape="0"/>
            </a:effectLst>
          </p:spPr>
        </p:pic>
      </p:grpSp>
      <p:pic>
        <p:nvPicPr>
          <p:cNvPr id="207" name="Google Shape;207;p6" descr="A person in a green dress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07649" y="1478433"/>
            <a:ext cx="1510694" cy="226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 descr="A person giving a presentation to a group of people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95768" y="4099142"/>
            <a:ext cx="1734457" cy="1156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7975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13/12/2022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711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ctrTitle"/>
          </p:nvPr>
        </p:nvSpPr>
        <p:spPr>
          <a:xfrm>
            <a:off x="-787" y="347534"/>
            <a:ext cx="12192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4000"/>
              <a:buFont typeface="Fira Sans"/>
              <a:buNone/>
            </a:pPr>
            <a:r>
              <a:rPr lang="it-IT" sz="5500" b="1">
                <a:latin typeface="Fira Sans"/>
                <a:ea typeface="Fira Sans"/>
                <a:cs typeface="Fira Sans"/>
                <a:sym typeface="Fira Sans"/>
              </a:rPr>
              <a:t>Grazie per l’attenzione</a:t>
            </a:r>
            <a:endParaRPr sz="5100"/>
          </a:p>
        </p:txBody>
      </p:sp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2351088" y="1971675"/>
            <a:ext cx="7488238" cy="29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200" u="sng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  <a:hlinkClick r:id="rId3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 u="sng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  <a:hlinkClick r:id="rId3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 u="sng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  <a:hlinkClick r:id="rId3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18" name="Google Shape;21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8681" y="5215866"/>
            <a:ext cx="6934637" cy="642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7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7463" y="1319230"/>
            <a:ext cx="4197078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7"/>
          <p:cNvSpPr txBox="1"/>
          <p:nvPr/>
        </p:nvSpPr>
        <p:spPr>
          <a:xfrm>
            <a:off x="0" y="4251060"/>
            <a:ext cx="12192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it-IT" sz="23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info@moebeus.it</a:t>
            </a:r>
            <a:r>
              <a:rPr lang="it-IT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it-IT" sz="23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www.moebeus.it</a:t>
            </a:r>
            <a:r>
              <a:rPr lang="it-IT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711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7975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latin typeface="Fira Sans"/>
                <a:ea typeface="Fira Sans"/>
                <a:cs typeface="Fira Sans"/>
                <a:sym typeface="Fira Sans"/>
              </a:rPr>
              <a:t>13/12/2022</a:t>
            </a:r>
            <a:endParaRPr/>
          </a:p>
        </p:txBody>
      </p:sp>
      <p:sp>
        <p:nvSpPr>
          <p:cNvPr id="88" name="Google Shape;88;p2"/>
          <p:cNvSpPr txBox="1">
            <a:spLocks noGrp="1"/>
          </p:cNvSpPr>
          <p:nvPr>
            <p:ph type="ctrTitle" idx="4294967295"/>
          </p:nvPr>
        </p:nvSpPr>
        <p:spPr>
          <a:xfrm>
            <a:off x="382442" y="1362500"/>
            <a:ext cx="112332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ct val="100000"/>
              <a:buFont typeface="Fira Sans"/>
              <a:buNone/>
            </a:pPr>
            <a:r>
              <a:rPr lang="it-IT" sz="36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TOUR4BLUE: il portale del turismo sportivo sostenibile </a:t>
            </a:r>
            <a:br>
              <a:rPr lang="it-IT" sz="36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it-IT" sz="36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per l’economia blu ad impatto positivo </a:t>
            </a:r>
            <a:endParaRPr sz="3600" b="0" i="0" u="none" strike="noStrike" cap="none">
              <a:solidFill>
                <a:srgbClr val="6269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3669672" y="100101"/>
            <a:ext cx="8952381" cy="8285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2"/>
          <p:cNvGrpSpPr/>
          <p:nvPr/>
        </p:nvGrpSpPr>
        <p:grpSpPr>
          <a:xfrm>
            <a:off x="3973656" y="2414323"/>
            <a:ext cx="4050723" cy="2813002"/>
            <a:chOff x="4070638" y="702979"/>
            <a:chExt cx="4050723" cy="2813002"/>
          </a:xfrm>
        </p:grpSpPr>
        <p:pic>
          <p:nvPicPr>
            <p:cNvPr id="91" name="Google Shape;91;p2" descr="Logo, company nam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70638" y="702979"/>
              <a:ext cx="4050723" cy="28130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2"/>
            <p:cNvSpPr txBox="1"/>
            <p:nvPr/>
          </p:nvSpPr>
          <p:spPr>
            <a:xfrm>
              <a:off x="4527301" y="2906765"/>
              <a:ext cx="31373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dk1"/>
                  </a:solidFill>
                  <a:latin typeface="Maven Pro"/>
                  <a:ea typeface="Maven Pro"/>
                  <a:cs typeface="Maven Pro"/>
                  <a:sym typeface="Maven Pro"/>
                </a:rPr>
                <a:t>Startup Innovativa e Società Benefit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711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7975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latin typeface="Fira Sans"/>
                <a:ea typeface="Fira Sans"/>
                <a:cs typeface="Fira Sans"/>
                <a:sym typeface="Fira Sans"/>
              </a:rPr>
              <a:t>13/12/2022</a:t>
            </a:r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ctrTitle" idx="4294967295"/>
          </p:nvPr>
        </p:nvSpPr>
        <p:spPr>
          <a:xfrm>
            <a:off x="1272" y="907028"/>
            <a:ext cx="121893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3600"/>
              <a:buFont typeface="Fira Sans"/>
              <a:buNone/>
            </a:pPr>
            <a:r>
              <a:rPr lang="it-IT" sz="45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Chi Siamo</a:t>
            </a:r>
            <a:endParaRPr sz="4500" b="0" i="0" u="none" strike="noStrike" cap="none">
              <a:solidFill>
                <a:srgbClr val="6269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3669672" y="100101"/>
            <a:ext cx="8952381" cy="82857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-49725" y="3036175"/>
            <a:ext cx="12291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it-IT" sz="21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Acquisizione di una </a:t>
            </a:r>
            <a:r>
              <a:rPr lang="it-IT" sz="21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maggiore consapevolezza </a:t>
            </a:r>
            <a:r>
              <a:rPr lang="it-IT" sz="21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degli </a:t>
            </a:r>
            <a:r>
              <a:rPr lang="it-IT" sz="21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elementi</a:t>
            </a:r>
            <a:r>
              <a:rPr lang="it-IT" sz="21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, attuali e potenziali, di </a:t>
            </a:r>
            <a:r>
              <a:rPr lang="it-IT" sz="21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sostenibilità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it-IT" sz="21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per avere un maggior </a:t>
            </a:r>
            <a:r>
              <a:rPr lang="it-IT" sz="21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impatto positivo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183982" y="2226590"/>
            <a:ext cx="118239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t-IT" sz="2700" b="1" i="0" u="none" strike="noStrike" cap="none" dirty="0" err="1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Moebeus</a:t>
            </a:r>
            <a:r>
              <a:rPr lang="it-IT" sz="2100" b="0" i="0" u="none" strike="noStrike" cap="none" dirty="0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it-IT" sz="2100" b="0" i="0" u="none" strike="noStrike" cap="none" dirty="0" smtClean="0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promuove </a:t>
            </a:r>
            <a:r>
              <a:rPr lang="it-IT" sz="2100" b="0" i="0" u="none" strike="noStrike" cap="none" dirty="0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lo </a:t>
            </a:r>
            <a:r>
              <a:rPr lang="it-IT" sz="2100" b="1" i="0" u="none" strike="noStrike" cap="none" dirty="0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sviluppo sostenibile </a:t>
            </a:r>
            <a:r>
              <a:rPr lang="it-IT" sz="2100" b="0" i="0" u="none" strike="noStrike" cap="none" dirty="0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e l’</a:t>
            </a:r>
            <a:r>
              <a:rPr lang="it-IT" sz="2100" b="1" i="0" u="none" strike="noStrike" cap="none" dirty="0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economia circolare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0" y="3986234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-IT" sz="2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Ecosistema digitale di </a:t>
            </a:r>
            <a:r>
              <a:rPr lang="it-IT" sz="22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smart analytic</a:t>
            </a:r>
            <a:r>
              <a:rPr lang="it-IT" sz="2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it-IT" sz="22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proprietari</a:t>
            </a:r>
            <a:r>
              <a:rPr lang="it-IT" sz="2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e </a:t>
            </a:r>
            <a:r>
              <a:rPr lang="it-IT" sz="22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blockchain</a:t>
            </a:r>
            <a:endParaRPr sz="22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>
            <a:off x="758553" y="5073546"/>
            <a:ext cx="3936777" cy="600300"/>
            <a:chOff x="7990727" y="3947007"/>
            <a:chExt cx="3936777" cy="600300"/>
          </a:xfrm>
        </p:grpSpPr>
        <p:sp>
          <p:nvSpPr>
            <p:cNvPr id="105" name="Google Shape;105;p3"/>
            <p:cNvSpPr txBox="1"/>
            <p:nvPr/>
          </p:nvSpPr>
          <p:spPr>
            <a:xfrm>
              <a:off x="8863004" y="3947007"/>
              <a:ext cx="30645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t-IT" sz="1100" b="0" i="0" u="none" strike="noStrike" cap="none">
                  <a:solidFill>
                    <a:srgbClr val="6269AF"/>
                  </a:solidFill>
                  <a:latin typeface="Fira Sans"/>
                  <a:ea typeface="Fira Sans"/>
                  <a:cs typeface="Fira Sans"/>
                  <a:sym typeface="Fira Sans"/>
                </a:rPr>
                <a:t>Dipartimento di Ingegneria dell’Informazione e Scienze Matematiche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t-IT" sz="1100" b="0" i="0" u="none" strike="noStrike" cap="none">
                  <a:solidFill>
                    <a:srgbClr val="6269AF"/>
                  </a:solidFill>
                  <a:latin typeface="Fira Sans"/>
                  <a:ea typeface="Fira Sans"/>
                  <a:cs typeface="Fira Sans"/>
                  <a:sym typeface="Fira Sans"/>
                </a:rPr>
                <a:t>Università di Siena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6" name="Google Shape;106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90727" y="3947007"/>
              <a:ext cx="777990" cy="6001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" name="Google Shape;107;p3"/>
          <p:cNvGrpSpPr/>
          <p:nvPr/>
        </p:nvGrpSpPr>
        <p:grpSpPr>
          <a:xfrm>
            <a:off x="5026878" y="5243044"/>
            <a:ext cx="3052377" cy="430800"/>
            <a:chOff x="7990727" y="4700980"/>
            <a:chExt cx="3052377" cy="430800"/>
          </a:xfrm>
        </p:grpSpPr>
        <p:pic>
          <p:nvPicPr>
            <p:cNvPr id="108" name="Google Shape;108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90727" y="4735982"/>
              <a:ext cx="826543" cy="360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3"/>
            <p:cNvSpPr txBox="1"/>
            <p:nvPr/>
          </p:nvSpPr>
          <p:spPr>
            <a:xfrm>
              <a:off x="8863004" y="4700980"/>
              <a:ext cx="21801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t-IT" sz="1100" b="0" i="0" u="none" strike="noStrike" cap="none">
                  <a:solidFill>
                    <a:srgbClr val="6269AF"/>
                  </a:solidFill>
                  <a:latin typeface="Fira Sans"/>
                  <a:ea typeface="Fira Sans"/>
                  <a:cs typeface="Fira Sans"/>
                  <a:sym typeface="Fira Sans"/>
                </a:rPr>
                <a:t>Branding e Strategie di Narrazione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0" name="Google Shape;11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56325" y="5104225"/>
            <a:ext cx="538950" cy="5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9495280" y="5242894"/>
            <a:ext cx="218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Soci di Banca Popolare Etica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b27d8d97e4_0_0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6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117" name="Google Shape;117;g1b27d8d97e4_0_0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80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latin typeface="Fira Sans"/>
                <a:ea typeface="Fira Sans"/>
                <a:cs typeface="Fira Sans"/>
                <a:sym typeface="Fira Sans"/>
              </a:rPr>
              <a:t>13/12/2022</a:t>
            </a:r>
            <a:endParaRPr/>
          </a:p>
        </p:txBody>
      </p:sp>
      <p:pic>
        <p:nvPicPr>
          <p:cNvPr id="118" name="Google Shape;118;g1b27d8d97e4_0_0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3669672" y="100101"/>
            <a:ext cx="8952381" cy="82857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1b27d8d97e4_0_0"/>
          <p:cNvSpPr txBox="1"/>
          <p:nvPr/>
        </p:nvSpPr>
        <p:spPr>
          <a:xfrm>
            <a:off x="648450" y="405512"/>
            <a:ext cx="112332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3600"/>
              <a:buFont typeface="Fira Sans"/>
              <a:buNone/>
            </a:pPr>
            <a:r>
              <a:rPr lang="it-IT" sz="36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Il team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g1b27d8d97e4_0_0" descr="Alessia Ross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4152" y="1436100"/>
            <a:ext cx="1480498" cy="156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b27d8d97e4_0_0" descr="Elisa Bologn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4801" y="1436100"/>
            <a:ext cx="1480498" cy="156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b27d8d97e4_0_0" descr="Emiliano Sparacin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06409" y="1436100"/>
            <a:ext cx="1480498" cy="156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b27d8d97e4_0_0" descr="Cristina Agostinelli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87479" y="1436100"/>
            <a:ext cx="1480498" cy="156738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1b27d8d97e4_0_0"/>
          <p:cNvSpPr txBox="1"/>
          <p:nvPr/>
        </p:nvSpPr>
        <p:spPr>
          <a:xfrm>
            <a:off x="600131" y="3048952"/>
            <a:ext cx="2329839" cy="103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Elisa Bologni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CEO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Laurea in </a:t>
            </a:r>
            <a:r>
              <a:rPr lang="it-IT" sz="13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S</a:t>
            </a:r>
            <a:r>
              <a:rPr lang="it-IT" sz="1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cienze della Comunicazione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b27d8d97e4_0_0"/>
          <p:cNvSpPr txBox="1"/>
          <p:nvPr/>
        </p:nvSpPr>
        <p:spPr>
          <a:xfrm>
            <a:off x="3681739" y="3048952"/>
            <a:ext cx="2329839" cy="101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Emiliano Sparacino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CTO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PhD Ingegneria dell’Informazione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1b27d8d97e4_0_0"/>
          <p:cNvSpPr txBox="1"/>
          <p:nvPr/>
        </p:nvSpPr>
        <p:spPr>
          <a:xfrm>
            <a:off x="6937065" y="3048952"/>
            <a:ext cx="1981326" cy="120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Cristina Agostinelli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Project Manager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Laurea in Scienza della Politica e dei Processi Decisionali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1b27d8d97e4_0_0"/>
          <p:cNvSpPr txBox="1"/>
          <p:nvPr/>
        </p:nvSpPr>
        <p:spPr>
          <a:xfrm>
            <a:off x="9609482" y="3048952"/>
            <a:ext cx="2329839" cy="101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Alessia Rossi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Sustainability Consultant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PhD Scienze Biologiche e Molecolari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1b27d8d97e4_0_0"/>
          <p:cNvSpPr txBox="1"/>
          <p:nvPr/>
        </p:nvSpPr>
        <p:spPr>
          <a:xfrm>
            <a:off x="3346658" y="4272153"/>
            <a:ext cx="30000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10+ anni Business Analyst e Software Programm Manager per aziende multinazionali. Precedentemente ricercatore in sistemi complessi su tematiche di sostenibilità e gestione dei sistemi ambientali</a:t>
            </a:r>
            <a:endParaRPr sz="12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9" name="Google Shape;129;g1b27d8d97e4_0_0"/>
          <p:cNvSpPr txBox="1"/>
          <p:nvPr/>
        </p:nvSpPr>
        <p:spPr>
          <a:xfrm>
            <a:off x="9540951" y="4272153"/>
            <a:ext cx="24669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Innovation manager per progetti di turismo sostenibile. Autore di pubblicazioni scientifiche sul turismo sostenibile. </a:t>
            </a:r>
            <a:endParaRPr sz="12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0" name="Google Shape;130;g1b27d8d97e4_0_0"/>
          <p:cNvSpPr txBox="1"/>
          <p:nvPr/>
        </p:nvSpPr>
        <p:spPr>
          <a:xfrm>
            <a:off x="6468378" y="4272153"/>
            <a:ext cx="29187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10+ anni Euro-progettazione Centro Giovanile di Formazione Sportiva Prato. Presidente Ass. sportiva “Notapinna Prato”. Promuove corsi di formazione federali per la tutela del mondo marino e fluviale.</a:t>
            </a:r>
            <a:endParaRPr sz="12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1" name="Google Shape;131;g1b27d8d97e4_0_0"/>
          <p:cNvSpPr txBox="1"/>
          <p:nvPr/>
        </p:nvSpPr>
        <p:spPr>
          <a:xfrm>
            <a:off x="265050" y="4272153"/>
            <a:ext cx="3000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10+ anni HR manager in multinazionali e PMI innovative. Percorsi formativi finanziati UE (“InnomedUP” e “Stand UP”) su sostenibilità e economia circolare.</a:t>
            </a:r>
            <a:endParaRPr sz="12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b27d8d97e4_1_38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6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  <p:sp>
        <p:nvSpPr>
          <p:cNvPr id="137" name="Google Shape;137;g1b27d8d97e4_1_38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80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latin typeface="Fira Sans"/>
                <a:ea typeface="Fira Sans"/>
                <a:cs typeface="Fira Sans"/>
                <a:sym typeface="Fira Sans"/>
              </a:rPr>
              <a:t>13/12/2022</a:t>
            </a:r>
            <a:endParaRPr/>
          </a:p>
        </p:txBody>
      </p:sp>
      <p:pic>
        <p:nvPicPr>
          <p:cNvPr id="138" name="Google Shape;138;g1b27d8d97e4_1_38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3669672" y="100101"/>
            <a:ext cx="8952381" cy="82857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b27d8d97e4_1_38"/>
          <p:cNvSpPr/>
          <p:nvPr/>
        </p:nvSpPr>
        <p:spPr>
          <a:xfrm>
            <a:off x="2885603" y="3486138"/>
            <a:ext cx="69147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t-IT" sz="27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Misurazione qualitativa </a:t>
            </a:r>
            <a:r>
              <a:rPr lang="it-IT" sz="27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della sostenibilità rispetto agli </a:t>
            </a:r>
            <a:r>
              <a:rPr lang="it-IT" sz="27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SDGs</a:t>
            </a:r>
            <a:r>
              <a:rPr lang="it-IT" sz="20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20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0" name="Google Shape;140;g1b27d8d97e4_1_38"/>
          <p:cNvSpPr txBox="1"/>
          <p:nvPr/>
        </p:nvSpPr>
        <p:spPr>
          <a:xfrm>
            <a:off x="648450" y="617485"/>
            <a:ext cx="112332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3600"/>
              <a:buFont typeface="Fira Sans"/>
              <a:buNone/>
            </a:pPr>
            <a:r>
              <a:rPr lang="it-IT" sz="3600" b="1" i="0" u="none" strike="noStrike" cap="none" dirty="0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L’innovazione: </a:t>
            </a:r>
            <a:r>
              <a:rPr lang="it-IT" sz="3600" b="1" i="0" u="none" strike="noStrike" cap="none" dirty="0" smtClean="0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il </a:t>
            </a:r>
            <a:r>
              <a:rPr lang="it-IT" sz="3600" b="1" i="0" u="none" strike="noStrike" cap="none" dirty="0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software </a:t>
            </a:r>
            <a:r>
              <a:rPr lang="it-IT" sz="3600" b="1" i="0" u="none" strike="noStrike" cap="none" dirty="0" err="1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BeCircular</a:t>
            </a:r>
            <a:r>
              <a:rPr lang="it-IT" sz="3600" b="1" i="0" u="none" strike="noStrike" cap="none" dirty="0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®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1b27d8d97e4_1_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1925" y="1399283"/>
            <a:ext cx="5329551" cy="532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b27d8d97e4_1_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950" y="3041975"/>
            <a:ext cx="2496650" cy="247894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1b27d8d97e4_1_38"/>
          <p:cNvSpPr txBox="1"/>
          <p:nvPr/>
        </p:nvSpPr>
        <p:spPr>
          <a:xfrm>
            <a:off x="709225" y="1688968"/>
            <a:ext cx="11101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t-IT" sz="19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Un sistema di supporto alle decisioni basato su un modello a rete, implementa metodologie di analisi multicriteriale ed è capace di </a:t>
            </a:r>
            <a:r>
              <a:rPr lang="it-IT" sz="19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restituire una fotografia dei principali SDG sui quali sono distribuite le caratteristiche virtuose di sostenibilità della realtà analizzata </a:t>
            </a:r>
            <a:r>
              <a:rPr lang="it-IT" sz="14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(Sparacino et al., 2021)</a:t>
            </a:r>
            <a:endParaRPr sz="14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4" name="Google Shape;144;g1b27d8d97e4_1_38"/>
          <p:cNvSpPr txBox="1"/>
          <p:nvPr/>
        </p:nvSpPr>
        <p:spPr>
          <a:xfrm>
            <a:off x="479425" y="5365525"/>
            <a:ext cx="11054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7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Sviluppato in collaborazione con il Dipartimento di Ingegneria dell’Informazione dell’Università di Siena</a:t>
            </a:r>
            <a:endParaRPr sz="17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711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sp>
        <p:nvSpPr>
          <p:cNvPr id="150" name="Google Shape;150;p4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7975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latin typeface="Fira Sans"/>
                <a:ea typeface="Fira Sans"/>
                <a:cs typeface="Fira Sans"/>
                <a:sym typeface="Fira Sans"/>
              </a:rPr>
              <a:t>13/12/2022</a:t>
            </a:r>
            <a:endParaRPr/>
          </a:p>
        </p:txBody>
      </p:sp>
      <p:sp>
        <p:nvSpPr>
          <p:cNvPr id="151" name="Google Shape;151;p4"/>
          <p:cNvSpPr txBox="1">
            <a:spLocks noGrp="1"/>
          </p:cNvSpPr>
          <p:nvPr>
            <p:ph type="ctrTitle" idx="4294967295"/>
          </p:nvPr>
        </p:nvSpPr>
        <p:spPr>
          <a:xfrm>
            <a:off x="479425" y="404418"/>
            <a:ext cx="112332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3600"/>
              <a:buFont typeface="Fira Sans"/>
              <a:buNone/>
            </a:pPr>
            <a:r>
              <a:rPr lang="it-IT" sz="36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La soluzione: TOUR4BLUE</a:t>
            </a:r>
            <a:endParaRPr sz="3600" b="0" i="0" u="none" strike="noStrike" cap="none">
              <a:solidFill>
                <a:srgbClr val="6269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3669672" y="100101"/>
            <a:ext cx="8952381" cy="82857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"/>
          <p:cNvSpPr txBox="1"/>
          <p:nvPr/>
        </p:nvSpPr>
        <p:spPr>
          <a:xfrm>
            <a:off x="235772" y="4018013"/>
            <a:ext cx="11573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Piattaforma digitale capace di mostrare la sostenibilità ambientale e sociale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degli attori del comparto turistico marino e costiero</a:t>
            </a:r>
            <a:endParaRPr sz="2000" b="1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309349" y="4855426"/>
            <a:ext cx="1157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Seleziona, aggrega e rende fruibili offerte turistiche, servizi e prodotti: analisi con </a:t>
            </a:r>
            <a:r>
              <a:rPr lang="it-IT" sz="20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BeCircular® </a:t>
            </a:r>
            <a:endParaRPr sz="2000" b="1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55" name="Google Shape;155;p4"/>
          <p:cNvGrpSpPr/>
          <p:nvPr/>
        </p:nvGrpSpPr>
        <p:grpSpPr>
          <a:xfrm>
            <a:off x="3471861" y="1391704"/>
            <a:ext cx="4758878" cy="2550884"/>
            <a:chOff x="3504018" y="1391684"/>
            <a:chExt cx="5183963" cy="2903020"/>
          </a:xfrm>
        </p:grpSpPr>
        <p:pic>
          <p:nvPicPr>
            <p:cNvPr id="156" name="Google Shape;156;p4" descr="A picture containing text, sky, outdoor, pers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15760" t="21733" r="11970" b="3328"/>
            <a:stretch/>
          </p:blipFill>
          <p:spPr>
            <a:xfrm>
              <a:off x="3504018" y="1391684"/>
              <a:ext cx="5183963" cy="2903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4" descr="Logo, company nam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77100" y="1830939"/>
              <a:ext cx="1155844" cy="4581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4"/>
          <p:cNvSpPr txBox="1"/>
          <p:nvPr/>
        </p:nvSpPr>
        <p:spPr>
          <a:xfrm>
            <a:off x="4522475" y="53088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Georeferenziazione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b27d8d97e4_0_90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6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sp>
        <p:nvSpPr>
          <p:cNvPr id="164" name="Google Shape;164;g1b27d8d97e4_0_90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80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latin typeface="Fira Sans"/>
                <a:ea typeface="Fira Sans"/>
                <a:cs typeface="Fira Sans"/>
                <a:sym typeface="Fira Sans"/>
              </a:rPr>
              <a:t>13/12/2022</a:t>
            </a:r>
            <a:endParaRPr/>
          </a:p>
        </p:txBody>
      </p:sp>
      <p:sp>
        <p:nvSpPr>
          <p:cNvPr id="165" name="Google Shape;165;g1b27d8d97e4_0_90"/>
          <p:cNvSpPr txBox="1">
            <a:spLocks noGrp="1"/>
          </p:cNvSpPr>
          <p:nvPr>
            <p:ph type="ctrTitle" idx="4294967295"/>
          </p:nvPr>
        </p:nvSpPr>
        <p:spPr>
          <a:xfrm>
            <a:off x="479425" y="480618"/>
            <a:ext cx="112332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3600"/>
              <a:buFont typeface="Fira Sans"/>
              <a:buNone/>
            </a:pPr>
            <a:r>
              <a:rPr lang="it-IT" sz="36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TOUR4BLUE: </a:t>
            </a:r>
            <a:r>
              <a:rPr lang="it-IT" sz="34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un’unica soluzione per molteplici bisogni</a:t>
            </a:r>
            <a:endParaRPr sz="3400" b="0" i="0" u="none" strike="noStrike" cap="none">
              <a:solidFill>
                <a:srgbClr val="6269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1b27d8d97e4_0_90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3669672" y="100101"/>
            <a:ext cx="8952381" cy="8285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g1b27d8d97e4_0_90"/>
          <p:cNvGrpSpPr/>
          <p:nvPr/>
        </p:nvGrpSpPr>
        <p:grpSpPr>
          <a:xfrm>
            <a:off x="9096740" y="2628101"/>
            <a:ext cx="2771866" cy="1883770"/>
            <a:chOff x="3504018" y="1391684"/>
            <a:chExt cx="5183964" cy="2903021"/>
          </a:xfrm>
        </p:grpSpPr>
        <p:pic>
          <p:nvPicPr>
            <p:cNvPr id="168" name="Google Shape;168;g1b27d8d97e4_0_90" descr="A picture containing text, sky, outdoor, pers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15762" t="21732" r="11967" b="3327"/>
            <a:stretch/>
          </p:blipFill>
          <p:spPr>
            <a:xfrm>
              <a:off x="3504018" y="1391684"/>
              <a:ext cx="5183964" cy="29030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g1b27d8d97e4_0_90" descr="Logo, company nam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77100" y="1830939"/>
              <a:ext cx="1155843" cy="4581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g1b27d8d97e4_0_90"/>
          <p:cNvSpPr txBox="1"/>
          <p:nvPr/>
        </p:nvSpPr>
        <p:spPr>
          <a:xfrm>
            <a:off x="676150" y="1596300"/>
            <a:ext cx="94368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2500" b="1" i="0" u="sng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Soggetti target</a:t>
            </a:r>
            <a:r>
              <a:rPr lang="it-IT" sz="25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it-IT" sz="23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(attività turistiche, sportive, strutture ricettive…)</a:t>
            </a:r>
            <a:r>
              <a:rPr lang="it-IT" sz="34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5725" marR="0" lvl="0" indent="-85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2200"/>
              <a:buFont typeface="Fira Sans"/>
              <a:buChar char="•"/>
            </a:pPr>
            <a:r>
              <a:rPr lang="it-IT" sz="2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Acquisire consapevolezza sul proprio impatto e comunicarlo</a:t>
            </a:r>
            <a:endParaRPr sz="22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5725" marR="0" lvl="0" indent="-85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2200"/>
              <a:buFont typeface="Fira Sans"/>
              <a:buChar char="•"/>
            </a:pPr>
            <a:r>
              <a:rPr lang="it-IT" sz="2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Trovare partner virtuosi </a:t>
            </a:r>
            <a:endParaRPr sz="22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5725" marR="0" lvl="0" indent="-85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2200"/>
              <a:buFont typeface="Fira Sans"/>
              <a:buChar char="•"/>
            </a:pPr>
            <a:r>
              <a:rPr lang="it-IT" sz="2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Adottare strategie per promozione modello sviluppo circolare  </a:t>
            </a:r>
            <a:endParaRPr sz="22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1" name="Google Shape;171;g1b27d8d97e4_0_90"/>
          <p:cNvSpPr txBox="1"/>
          <p:nvPr/>
        </p:nvSpPr>
        <p:spPr>
          <a:xfrm>
            <a:off x="676150" y="3803800"/>
            <a:ext cx="84207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2500" b="1" i="0" u="sng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Beneficiari</a:t>
            </a:r>
            <a:r>
              <a:rPr lang="it-IT" sz="25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it-IT" sz="23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(turisti e cittadini)</a:t>
            </a:r>
            <a:r>
              <a:rPr lang="it-IT" sz="34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5725" marR="0" lvl="0" indent="-85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2200"/>
              <a:buFont typeface="Fira Sans"/>
              <a:buChar char="•"/>
            </a:pPr>
            <a:r>
              <a:rPr lang="it-IT" sz="2200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Facilitare </a:t>
            </a:r>
            <a:r>
              <a:rPr lang="it-IT" sz="2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individuazione servizi turistici sostenibili</a:t>
            </a:r>
            <a:endParaRPr sz="22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5725" marR="0" lvl="0" indent="-85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2200"/>
              <a:buFont typeface="Fira Sans"/>
              <a:buChar char="•"/>
            </a:pPr>
            <a:r>
              <a:rPr lang="it-IT" sz="2200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Facilitare </a:t>
            </a:r>
            <a:r>
              <a:rPr lang="it-IT" sz="2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accesso servizi</a:t>
            </a:r>
            <a:endParaRPr sz="22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5725" marR="0" lvl="0" indent="-85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2200"/>
              <a:buFont typeface="Fira Sans"/>
              <a:buChar char="•"/>
            </a:pPr>
            <a:r>
              <a:rPr lang="it-IT" sz="2200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Semplificare organizzazione </a:t>
            </a:r>
            <a:r>
              <a:rPr lang="it-IT" sz="22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pacchetti personalizzati </a:t>
            </a:r>
            <a:endParaRPr sz="22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711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7975" cy="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latin typeface="Fira Sans"/>
                <a:ea typeface="Fira Sans"/>
                <a:cs typeface="Fira Sans"/>
                <a:sym typeface="Fira Sans"/>
              </a:rPr>
              <a:t>13/12/2022</a:t>
            </a:r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ctrTitle" idx="4294967295"/>
          </p:nvPr>
        </p:nvSpPr>
        <p:spPr>
          <a:xfrm>
            <a:off x="479425" y="422658"/>
            <a:ext cx="75336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3600"/>
              <a:buFont typeface="Fira Sans"/>
              <a:buNone/>
            </a:pPr>
            <a:r>
              <a:rPr lang="it-IT" sz="36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TOUR4BLUE per Genova</a:t>
            </a:r>
            <a:endParaRPr sz="3600" b="0" i="0" u="none" strike="noStrike" cap="none">
              <a:solidFill>
                <a:srgbClr val="6269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3669672" y="100101"/>
            <a:ext cx="8952381" cy="8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 descr="A picture containing text, water, mountain,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34153" y="1069226"/>
            <a:ext cx="2956318" cy="4433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52048" y="4343350"/>
            <a:ext cx="1238423" cy="1181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 descr="A picture containing text, colorful, orange, severa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02348" y="2560452"/>
            <a:ext cx="1663610" cy="161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"/>
          <p:cNvSpPr txBox="1"/>
          <p:nvPr/>
        </p:nvSpPr>
        <p:spPr>
          <a:xfrm>
            <a:off x="581816" y="1510650"/>
            <a:ext cx="75336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25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Genova e Liguria </a:t>
            </a:r>
            <a:r>
              <a:rPr lang="it-IT" sz="25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primo tratto di costa </a:t>
            </a:r>
            <a:r>
              <a:rPr lang="it-IT" sz="25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con </a:t>
            </a:r>
            <a:r>
              <a:rPr lang="it-IT" sz="25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mappatura</a:t>
            </a:r>
            <a:r>
              <a:rPr lang="it-IT" sz="25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puntuale dei servizi e prodotti turistici sportivi per una </a:t>
            </a:r>
            <a:r>
              <a:rPr lang="it-IT" sz="25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vacanza</a:t>
            </a:r>
            <a:r>
              <a:rPr lang="it-IT" sz="25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all’insegna del </a:t>
            </a:r>
            <a:r>
              <a:rPr lang="it-IT" sz="25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benessere</a:t>
            </a:r>
            <a:r>
              <a:rPr lang="it-IT" sz="25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e della </a:t>
            </a:r>
            <a:r>
              <a:rPr lang="it-IT" sz="25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sostenibilità</a:t>
            </a:r>
            <a:r>
              <a:rPr lang="it-IT" sz="25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2500" b="1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381000" y="4490475"/>
            <a:ext cx="8074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2500" b="1" i="0" u="none" strike="noStrike" cap="none" dirty="0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Blue Digital Community</a:t>
            </a:r>
            <a:endParaRPr sz="2500" b="1" i="0" u="none" strike="noStrike" cap="none" dirty="0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2500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S</a:t>
            </a:r>
            <a:r>
              <a:rPr lang="it-IT" sz="2500" b="0" i="0" u="none" strike="noStrike" cap="none" smtClean="0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pazio </a:t>
            </a:r>
            <a:r>
              <a:rPr lang="it-IT" sz="2500" b="0" i="0" u="none" strike="noStrike" cap="none" dirty="0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per utenti, condivisione di un </a:t>
            </a:r>
            <a:r>
              <a:rPr lang="it-IT" sz="2500" b="0" i="0" u="none" strike="noStrike" cap="none" dirty="0" err="1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lifestyle</a:t>
            </a:r>
            <a:r>
              <a:rPr lang="it-IT" sz="2500" b="0" i="0" u="none" strike="noStrike" cap="none" dirty="0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di valore </a:t>
            </a:r>
            <a:endParaRPr sz="2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 txBox="1"/>
          <p:nvPr/>
        </p:nvSpPr>
        <p:spPr>
          <a:xfrm>
            <a:off x="602600" y="3322500"/>
            <a:ext cx="7401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25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Dashboard</a:t>
            </a:r>
            <a:endParaRPr sz="2500" b="1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25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Impatto dell’intero ecosistema turistico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b27d8d97e4_0_44"/>
          <p:cNvSpPr txBox="1">
            <a:spLocks noGrp="1"/>
          </p:cNvSpPr>
          <p:nvPr>
            <p:ph type="sldNum" idx="12"/>
          </p:nvPr>
        </p:nvSpPr>
        <p:spPr>
          <a:xfrm>
            <a:off x="479425" y="6250302"/>
            <a:ext cx="4596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  <p:sp>
        <p:nvSpPr>
          <p:cNvPr id="191" name="Google Shape;191;g1b27d8d97e4_0_44"/>
          <p:cNvSpPr txBox="1">
            <a:spLocks noGrp="1"/>
          </p:cNvSpPr>
          <p:nvPr>
            <p:ph type="dt" idx="10"/>
          </p:nvPr>
        </p:nvSpPr>
        <p:spPr>
          <a:xfrm>
            <a:off x="2351088" y="6250302"/>
            <a:ext cx="15780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latin typeface="Fira Sans"/>
                <a:ea typeface="Fira Sans"/>
                <a:cs typeface="Fira Sans"/>
                <a:sym typeface="Fira Sans"/>
              </a:rPr>
              <a:t>13/12/2022</a:t>
            </a:r>
            <a:endParaRPr/>
          </a:p>
        </p:txBody>
      </p:sp>
      <p:pic>
        <p:nvPicPr>
          <p:cNvPr id="192" name="Google Shape;192;g1b27d8d97e4_0_44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3669672" y="100101"/>
            <a:ext cx="8952381" cy="82857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1b27d8d97e4_0_44"/>
          <p:cNvSpPr txBox="1"/>
          <p:nvPr/>
        </p:nvSpPr>
        <p:spPr>
          <a:xfrm>
            <a:off x="363825" y="1196100"/>
            <a:ext cx="11566800" cy="40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RISULTATI ATTESI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5725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2300"/>
              <a:buFont typeface="Arial"/>
              <a:buChar char="•"/>
            </a:pPr>
            <a:r>
              <a:rPr lang="it-IT" sz="23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Educare </a:t>
            </a:r>
            <a:r>
              <a:rPr lang="it-IT" sz="23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il gruppo target e i beneficiari ad azioni e comportamenti responsabili</a:t>
            </a:r>
            <a:endParaRPr sz="23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5725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2300"/>
              <a:buFont typeface="Arial"/>
              <a:buChar char="•"/>
            </a:pPr>
            <a:r>
              <a:rPr lang="it-IT" sz="23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it-IT" sz="23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Attivare network virtuoso </a:t>
            </a:r>
            <a:r>
              <a:rPr lang="it-IT" sz="23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tra tutti i soggetti della catena del valore </a:t>
            </a:r>
            <a:endParaRPr sz="23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5725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2300"/>
              <a:buFont typeface="Arial"/>
              <a:buChar char="•"/>
            </a:pPr>
            <a:r>
              <a:rPr lang="it-IT" sz="23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Potenziare</a:t>
            </a:r>
            <a:r>
              <a:rPr lang="it-IT" sz="23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e </a:t>
            </a:r>
            <a:r>
              <a:rPr lang="it-IT" sz="23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valorizzare </a:t>
            </a:r>
            <a:r>
              <a:rPr lang="it-IT" sz="23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la </a:t>
            </a:r>
            <a:r>
              <a:rPr lang="it-IT" sz="23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visibilità </a:t>
            </a:r>
            <a:r>
              <a:rPr lang="it-IT" sz="23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e la fruibilità delle offerte turistiche sostenibili</a:t>
            </a:r>
            <a:endParaRPr sz="23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5725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2300"/>
              <a:buFont typeface="Arial"/>
              <a:buChar char="•"/>
            </a:pPr>
            <a:r>
              <a:rPr lang="it-IT" sz="23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it-IT" sz="2300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Promuovere </a:t>
            </a:r>
            <a:r>
              <a:rPr lang="it-IT" sz="23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cura</a:t>
            </a:r>
            <a:r>
              <a:rPr lang="it-IT" sz="23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del </a:t>
            </a:r>
            <a:r>
              <a:rPr lang="it-IT" sz="2300" b="1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territorio </a:t>
            </a:r>
            <a:r>
              <a:rPr lang="it-IT" sz="23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2300" b="1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5725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9AF"/>
              </a:buClr>
              <a:buSzPts val="2300"/>
              <a:buFont typeface="Fira Sans"/>
              <a:buChar char="•"/>
            </a:pPr>
            <a:r>
              <a:rPr lang="it-IT" sz="2300" b="0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it-IT" sz="2300" b="1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Sviluppare </a:t>
            </a:r>
            <a:r>
              <a:rPr lang="it-IT" sz="2300" b="1" i="0" u="none" strike="noStrike" cap="none">
                <a:solidFill>
                  <a:srgbClr val="6269AF"/>
                </a:solidFill>
                <a:latin typeface="Fira Sans"/>
                <a:ea typeface="Fira Sans"/>
                <a:cs typeface="Fira Sans"/>
                <a:sym typeface="Fira Sans"/>
              </a:rPr>
              <a:t>turismo sportivo sostenibile </a:t>
            </a:r>
            <a:endParaRPr sz="2300" b="1" i="0" u="none" strike="noStrike" cap="none">
              <a:solidFill>
                <a:srgbClr val="6269A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C4I">
      <a:dk1>
        <a:srgbClr val="1D1F1F"/>
      </a:dk1>
      <a:lt1>
        <a:srgbClr val="FFFFFF"/>
      </a:lt1>
      <a:dk2>
        <a:srgbClr val="215D9B"/>
      </a:dk2>
      <a:lt2>
        <a:srgbClr val="182F4D"/>
      </a:lt2>
      <a:accent1>
        <a:srgbClr val="182F4D"/>
      </a:accent1>
      <a:accent2>
        <a:srgbClr val="215D9B"/>
      </a:accent2>
      <a:accent3>
        <a:srgbClr val="182F4D"/>
      </a:accent3>
      <a:accent4>
        <a:srgbClr val="FEFFFE"/>
      </a:accent4>
      <a:accent5>
        <a:srgbClr val="182F4D"/>
      </a:accent5>
      <a:accent6>
        <a:srgbClr val="215D9C"/>
      </a:accent6>
      <a:hlink>
        <a:srgbClr val="215D9C"/>
      </a:hlink>
      <a:folHlink>
        <a:srgbClr val="182F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574</Words>
  <Application>Microsoft Office PowerPoint</Application>
  <PresentationFormat>Widescreen</PresentationFormat>
  <Paragraphs>111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Calibri</vt:lpstr>
      <vt:lpstr>Noto Sans Symbols</vt:lpstr>
      <vt:lpstr>Noto Sans Oriya</vt:lpstr>
      <vt:lpstr>Maven Pro</vt:lpstr>
      <vt:lpstr>Arial</vt:lpstr>
      <vt:lpstr>Fira Sans</vt:lpstr>
      <vt:lpstr>Personalizza struttura</vt:lpstr>
      <vt:lpstr>Tema di Office</vt:lpstr>
      <vt:lpstr>Presentazione standard di PowerPoint</vt:lpstr>
      <vt:lpstr>TOUR4BLUE: il portale del turismo sportivo sostenibile  per l’economia blu ad impatto positivo </vt:lpstr>
      <vt:lpstr>Chi Siamo</vt:lpstr>
      <vt:lpstr>Presentazione standard di PowerPoint</vt:lpstr>
      <vt:lpstr>Presentazione standard di PowerPoint</vt:lpstr>
      <vt:lpstr>La soluzione: TOUR4BLUE</vt:lpstr>
      <vt:lpstr>TOUR4BLUE: un’unica soluzione per molteplici bisogni</vt:lpstr>
      <vt:lpstr>TOUR4BLUE per Genova</vt:lpstr>
      <vt:lpstr>Presentazione standard di PowerPoint</vt:lpstr>
      <vt:lpstr>Moebeus per l’Innovation Village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Bruno Buzzo</dc:creator>
  <cp:lastModifiedBy>Alessia Rossi</cp:lastModifiedBy>
  <cp:revision>2</cp:revision>
  <dcterms:created xsi:type="dcterms:W3CDTF">2021-04-28T09:44:25Z</dcterms:created>
  <dcterms:modified xsi:type="dcterms:W3CDTF">2022-12-13T12:42:59Z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0x0101002AA9EB69D03E644E8C0E1BE82B513193</vt:lpwstr>
  </property>
</Properties>
</file>