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omments/modernComment_105_38B3E25D.xml" ContentType="application/vnd.ms-powerpoint.comments+xml"/>
  <Override PartName="/ppt/comments/modernComment_106_5BB10717.xml" ContentType="application/vnd.ms-powerpoint.comments+xml"/>
  <Override PartName="/ppt/comments/modernComment_109_96EA3CB7.xml" ContentType="application/vnd.ms-powerpoint.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48" r:id="rId3"/>
  </p:sldMasterIdLst>
  <p:notesMasterIdLst>
    <p:notesMasterId r:id="rId15"/>
  </p:notesMasterIdLst>
  <p:sldIdLst>
    <p:sldId id="256" r:id="rId4"/>
    <p:sldId id="259" r:id="rId5"/>
    <p:sldId id="261" r:id="rId6"/>
    <p:sldId id="262" r:id="rId7"/>
    <p:sldId id="265" r:id="rId8"/>
    <p:sldId id="260" r:id="rId9"/>
    <p:sldId id="264" r:id="rId10"/>
    <p:sldId id="266" r:id="rId11"/>
    <p:sldId id="263" r:id="rId12"/>
    <p:sldId id="258" r:id="rId13"/>
    <p:sldId id="257" r:id="rId1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6A1276B-4819-5E4C-4FF7-9FEFFE85133D}" name="Sara Cavaliere" initials="SC" userId="S::sara.cavaliere@job-centre-srl.it::8f456959-a191-48a7-acf4-d5bcced3332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comments/modernComment_105_38B3E25D.xml><?xml version="1.0" encoding="utf-8"?>
<p188:cmLst xmlns:a="http://schemas.openxmlformats.org/drawingml/2006/main" xmlns:r="http://schemas.openxmlformats.org/officeDocument/2006/relationships" xmlns:p188="http://schemas.microsoft.com/office/powerpoint/2018/8/main">
  <p188:cm id="{6EB07B2A-2B4B-46C3-851A-9A9B554F2F9E}" authorId="{F6A1276B-4819-5E4C-4FF7-9FEFFE85133D}" created="2022-10-12T10:15:48.007">
    <ac:deMkLst xmlns:ac="http://schemas.microsoft.com/office/drawing/2013/main/command">
      <pc:docMk xmlns:pc="http://schemas.microsoft.com/office/powerpoint/2013/main/command"/>
      <pc:sldMk xmlns:pc="http://schemas.microsoft.com/office/powerpoint/2013/main/command" cId="951312989" sldId="261"/>
      <ac:picMk id="6" creationId="{8961628C-C17B-4A2A-89B1-C39AD8E4B21A}"/>
    </ac:deMkLst>
    <p188:txBody>
      <a:bodyPr/>
      <a:lstStyle/>
      <a:p>
        <a:r>
          <a:rPr lang="it-IT"/>
          <a:t>sostituire</a:t>
        </a:r>
      </a:p>
    </p188:txBody>
  </p188:cm>
</p188:cmLst>
</file>

<file path=ppt/comments/modernComment_106_5BB10717.xml><?xml version="1.0" encoding="utf-8"?>
<p188:cmLst xmlns:a="http://schemas.openxmlformats.org/drawingml/2006/main" xmlns:r="http://schemas.openxmlformats.org/officeDocument/2006/relationships" xmlns:p188="http://schemas.microsoft.com/office/powerpoint/2018/8/main">
  <p188:cm id="{A29CA048-1A99-46F1-9DF8-4C35924DC996}" authorId="{F6A1276B-4819-5E4C-4FF7-9FEFFE85133D}" created="2022-10-12T10:15:48.007">
    <ac:deMkLst xmlns:ac="http://schemas.microsoft.com/office/drawing/2013/main/command">
      <pc:docMk xmlns:pc="http://schemas.microsoft.com/office/powerpoint/2013/main/command"/>
      <pc:sldMk xmlns:pc="http://schemas.microsoft.com/office/powerpoint/2013/main/command" cId="1538328343" sldId="262"/>
      <ac:picMk id="6" creationId="{8961628C-C17B-4A2A-89B1-C39AD8E4B21A}"/>
    </ac:deMkLst>
    <p188:txBody>
      <a:bodyPr/>
      <a:lstStyle/>
      <a:p>
        <a:r>
          <a:rPr lang="it-IT"/>
          <a:t>sostituire</a:t>
        </a:r>
      </a:p>
    </p188:txBody>
  </p188:cm>
</p188:cmLst>
</file>

<file path=ppt/comments/modernComment_109_96EA3CB7.xml><?xml version="1.0" encoding="utf-8"?>
<p188:cmLst xmlns:a="http://schemas.openxmlformats.org/drawingml/2006/main" xmlns:r="http://schemas.openxmlformats.org/officeDocument/2006/relationships" xmlns:p188="http://schemas.microsoft.com/office/powerpoint/2018/8/main">
  <p188:cm id="{AF30D9CE-5EE2-4EFF-8FEF-D2A9B779F897}" authorId="{F6A1276B-4819-5E4C-4FF7-9FEFFE85133D}" created="2022-10-12T10:15:48.007">
    <ac:deMkLst xmlns:ac="http://schemas.microsoft.com/office/drawing/2013/main/command">
      <pc:docMk xmlns:pc="http://schemas.microsoft.com/office/powerpoint/2013/main/command"/>
      <pc:sldMk xmlns:pc="http://schemas.microsoft.com/office/powerpoint/2013/main/command" cId="1538328343" sldId="262"/>
      <ac:picMk id="6" creationId="{8961628C-C17B-4A2A-89B1-C39AD8E4B21A}"/>
    </ac:deMkLst>
    <p188:txBody>
      <a:bodyPr/>
      <a:lstStyle/>
      <a:p>
        <a:r>
          <a:rPr lang="it-IT"/>
          <a:t>sostituire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21FD00-945E-4692-BBDB-8F47E72B3CD5}" type="datetimeFigureOut">
              <a:rPr lang="it-IT" smtClean="0"/>
              <a:t>14/07/2023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ACD654-6656-4CF8-8145-792EB91E7166}" type="slidenum">
              <a:rPr lang="it-IT" smtClean="0"/>
              <a:t>‹N›</a:t>
            </a:fld>
            <a:endParaRPr lang="it-IT"/>
          </a:p>
        </p:txBody>
      </p:sp>
    </p:spTree>
    <p:extLst>
      <p:ext uri="{BB962C8B-B14F-4D97-AF65-F5344CB8AC3E}">
        <p14:creationId xmlns:p14="http://schemas.microsoft.com/office/powerpoint/2010/main" val="1064043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99ACD654-6656-4CF8-8145-792EB91E7166}" type="slidenum">
              <a:rPr lang="it-IT" smtClean="0"/>
              <a:t>9</a:t>
            </a:fld>
            <a:endParaRPr lang="it-IT"/>
          </a:p>
        </p:txBody>
      </p:sp>
    </p:spTree>
    <p:extLst>
      <p:ext uri="{BB962C8B-B14F-4D97-AF65-F5344CB8AC3E}">
        <p14:creationId xmlns:p14="http://schemas.microsoft.com/office/powerpoint/2010/main" val="221982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99ACD654-6656-4CF8-8145-792EB91E7166}" type="slidenum">
              <a:rPr lang="it-IT" smtClean="0"/>
              <a:t>10</a:t>
            </a:fld>
            <a:endParaRPr lang="it-IT"/>
          </a:p>
        </p:txBody>
      </p:sp>
    </p:spTree>
    <p:extLst>
      <p:ext uri="{BB962C8B-B14F-4D97-AF65-F5344CB8AC3E}">
        <p14:creationId xmlns:p14="http://schemas.microsoft.com/office/powerpoint/2010/main" val="1731879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D6DC2D8-33CF-5D01-423D-7B457BFC63E4}"/>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5279DDFC-58E7-0065-C29A-DAE60F49B9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38CC7D08-6488-8B7D-4D5D-2D4E185FAFD0}"/>
              </a:ext>
            </a:extLst>
          </p:cNvPr>
          <p:cNvSpPr>
            <a:spLocks noGrp="1"/>
          </p:cNvSpPr>
          <p:nvPr>
            <p:ph type="dt" sz="half" idx="10"/>
          </p:nvPr>
        </p:nvSpPr>
        <p:spPr/>
        <p:txBody>
          <a:bodyPr/>
          <a:lstStyle/>
          <a:p>
            <a:fld id="{8510ADB9-0814-4EC5-ACCF-81AF11E928EA}" type="datetimeFigureOut">
              <a:rPr lang="it-IT" smtClean="0"/>
              <a:t>14/07/2023</a:t>
            </a:fld>
            <a:endParaRPr lang="it-IT"/>
          </a:p>
        </p:txBody>
      </p:sp>
      <p:sp>
        <p:nvSpPr>
          <p:cNvPr id="5" name="Segnaposto piè di pagina 4">
            <a:extLst>
              <a:ext uri="{FF2B5EF4-FFF2-40B4-BE49-F238E27FC236}">
                <a16:creationId xmlns:a16="http://schemas.microsoft.com/office/drawing/2014/main" id="{A29AB28C-F2C3-7FED-E0FA-D7ADA8CEBBC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9D6C3E5-353B-073F-FC68-5AC97507A43B}"/>
              </a:ext>
            </a:extLst>
          </p:cNvPr>
          <p:cNvSpPr>
            <a:spLocks noGrp="1"/>
          </p:cNvSpPr>
          <p:nvPr>
            <p:ph type="sldNum" sz="quarter" idx="12"/>
          </p:nvPr>
        </p:nvSpPr>
        <p:spPr/>
        <p:txBody>
          <a:bodyPr/>
          <a:lstStyle/>
          <a:p>
            <a:fld id="{2E162F8F-F30A-4DA9-87E4-3B077C3060AC}" type="slidenum">
              <a:rPr lang="it-IT" smtClean="0"/>
              <a:t>‹N›</a:t>
            </a:fld>
            <a:endParaRPr lang="it-IT"/>
          </a:p>
        </p:txBody>
      </p:sp>
    </p:spTree>
    <p:extLst>
      <p:ext uri="{BB962C8B-B14F-4D97-AF65-F5344CB8AC3E}">
        <p14:creationId xmlns:p14="http://schemas.microsoft.com/office/powerpoint/2010/main" val="1597070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BC6A71D-D29F-C51F-141C-E25693EE280C}"/>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6AB052F1-B4DA-25F0-E0F7-E0E1C9AA46DE}"/>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DB17D14-E28E-A395-1A7E-86E355874FD0}"/>
              </a:ext>
            </a:extLst>
          </p:cNvPr>
          <p:cNvSpPr>
            <a:spLocks noGrp="1"/>
          </p:cNvSpPr>
          <p:nvPr>
            <p:ph type="dt" sz="half" idx="10"/>
          </p:nvPr>
        </p:nvSpPr>
        <p:spPr/>
        <p:txBody>
          <a:bodyPr/>
          <a:lstStyle/>
          <a:p>
            <a:fld id="{8510ADB9-0814-4EC5-ACCF-81AF11E928EA}" type="datetimeFigureOut">
              <a:rPr lang="it-IT" smtClean="0"/>
              <a:t>14/07/2023</a:t>
            </a:fld>
            <a:endParaRPr lang="it-IT"/>
          </a:p>
        </p:txBody>
      </p:sp>
      <p:sp>
        <p:nvSpPr>
          <p:cNvPr id="5" name="Segnaposto piè di pagina 4">
            <a:extLst>
              <a:ext uri="{FF2B5EF4-FFF2-40B4-BE49-F238E27FC236}">
                <a16:creationId xmlns:a16="http://schemas.microsoft.com/office/drawing/2014/main" id="{EBB539A8-CA8A-906D-1C0B-62C1BCA71AC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DDC6418-513F-541F-9B1F-C4598A4AC3BD}"/>
              </a:ext>
            </a:extLst>
          </p:cNvPr>
          <p:cNvSpPr>
            <a:spLocks noGrp="1"/>
          </p:cNvSpPr>
          <p:nvPr>
            <p:ph type="sldNum" sz="quarter" idx="12"/>
          </p:nvPr>
        </p:nvSpPr>
        <p:spPr/>
        <p:txBody>
          <a:bodyPr/>
          <a:lstStyle/>
          <a:p>
            <a:fld id="{2E162F8F-F30A-4DA9-87E4-3B077C3060AC}" type="slidenum">
              <a:rPr lang="it-IT" smtClean="0"/>
              <a:t>‹N›</a:t>
            </a:fld>
            <a:endParaRPr lang="it-IT"/>
          </a:p>
        </p:txBody>
      </p:sp>
    </p:spTree>
    <p:extLst>
      <p:ext uri="{BB962C8B-B14F-4D97-AF65-F5344CB8AC3E}">
        <p14:creationId xmlns:p14="http://schemas.microsoft.com/office/powerpoint/2010/main" val="3705237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7003E799-BEEE-ADBA-B129-E0994FE35C9D}"/>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CE8E9AFC-5B68-DCFC-9386-A460F0E1294F}"/>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841EDAA-3F33-6001-4A57-D4402B5B9535}"/>
              </a:ext>
            </a:extLst>
          </p:cNvPr>
          <p:cNvSpPr>
            <a:spLocks noGrp="1"/>
          </p:cNvSpPr>
          <p:nvPr>
            <p:ph type="dt" sz="half" idx="10"/>
          </p:nvPr>
        </p:nvSpPr>
        <p:spPr/>
        <p:txBody>
          <a:bodyPr/>
          <a:lstStyle/>
          <a:p>
            <a:fld id="{8510ADB9-0814-4EC5-ACCF-81AF11E928EA}" type="datetimeFigureOut">
              <a:rPr lang="it-IT" smtClean="0"/>
              <a:t>14/07/2023</a:t>
            </a:fld>
            <a:endParaRPr lang="it-IT"/>
          </a:p>
        </p:txBody>
      </p:sp>
      <p:sp>
        <p:nvSpPr>
          <p:cNvPr id="5" name="Segnaposto piè di pagina 4">
            <a:extLst>
              <a:ext uri="{FF2B5EF4-FFF2-40B4-BE49-F238E27FC236}">
                <a16:creationId xmlns:a16="http://schemas.microsoft.com/office/drawing/2014/main" id="{22BBE629-51AC-CD6C-2547-FE98C9A833B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FF9A265-F52A-1247-9FA6-EC87BE26486F}"/>
              </a:ext>
            </a:extLst>
          </p:cNvPr>
          <p:cNvSpPr>
            <a:spLocks noGrp="1"/>
          </p:cNvSpPr>
          <p:nvPr>
            <p:ph type="sldNum" sz="quarter" idx="12"/>
          </p:nvPr>
        </p:nvSpPr>
        <p:spPr/>
        <p:txBody>
          <a:bodyPr/>
          <a:lstStyle/>
          <a:p>
            <a:fld id="{2E162F8F-F30A-4DA9-87E4-3B077C3060AC}" type="slidenum">
              <a:rPr lang="it-IT" smtClean="0"/>
              <a:t>‹N›</a:t>
            </a:fld>
            <a:endParaRPr lang="it-IT"/>
          </a:p>
        </p:txBody>
      </p:sp>
    </p:spTree>
    <p:extLst>
      <p:ext uri="{BB962C8B-B14F-4D97-AF65-F5344CB8AC3E}">
        <p14:creationId xmlns:p14="http://schemas.microsoft.com/office/powerpoint/2010/main" val="25197513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003FB608-8812-4ED0-BA4A-D79BF655D388}" type="datetimeFigureOut">
              <a:rPr lang="it-IT" smtClean="0"/>
              <a:t>14/07/2023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BBAA84E-03B8-4F39-9028-39179C127035}" type="slidenum">
              <a:rPr lang="it-IT" smtClean="0"/>
              <a:t>‹N›</a:t>
            </a:fld>
            <a:endParaRPr lang="it-IT"/>
          </a:p>
        </p:txBody>
      </p:sp>
    </p:spTree>
    <p:extLst>
      <p:ext uri="{BB962C8B-B14F-4D97-AF65-F5344CB8AC3E}">
        <p14:creationId xmlns:p14="http://schemas.microsoft.com/office/powerpoint/2010/main" val="13070971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1523880" y="1743120"/>
            <a:ext cx="9143280" cy="1145160"/>
          </a:xfrm>
          <a:prstGeom prst="rect">
            <a:avLst/>
          </a:prstGeom>
        </p:spPr>
        <p:txBody>
          <a:bodyPr lIns="0" tIns="0" rIns="0" bIns="0" anchor="ctr">
            <a:spAutoFit/>
          </a:bodyPr>
          <a:lstStyle/>
          <a:p>
            <a:pPr algn="ctr"/>
            <a:endParaRPr lang="it-IT" sz="4400" b="0" strike="noStrike" spc="-1">
              <a:latin typeface="Arial"/>
            </a:endParaRPr>
          </a:p>
        </p:txBody>
      </p:sp>
      <p:sp>
        <p:nvSpPr>
          <p:cNvPr id="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49D232F-8903-2529-CF80-611A946A7C51}"/>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14670507-E35E-64F1-8494-ECF504BDE7DC}"/>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94E7BEC-B701-01B5-8D07-86F0834C849E}"/>
              </a:ext>
            </a:extLst>
          </p:cNvPr>
          <p:cNvSpPr>
            <a:spLocks noGrp="1"/>
          </p:cNvSpPr>
          <p:nvPr>
            <p:ph type="dt" sz="half" idx="10"/>
          </p:nvPr>
        </p:nvSpPr>
        <p:spPr/>
        <p:txBody>
          <a:bodyPr/>
          <a:lstStyle/>
          <a:p>
            <a:fld id="{8510ADB9-0814-4EC5-ACCF-81AF11E928EA}" type="datetimeFigureOut">
              <a:rPr lang="it-IT" smtClean="0"/>
              <a:t>14/07/2023</a:t>
            </a:fld>
            <a:endParaRPr lang="it-IT"/>
          </a:p>
        </p:txBody>
      </p:sp>
      <p:sp>
        <p:nvSpPr>
          <p:cNvPr id="5" name="Segnaposto piè di pagina 4">
            <a:extLst>
              <a:ext uri="{FF2B5EF4-FFF2-40B4-BE49-F238E27FC236}">
                <a16:creationId xmlns:a16="http://schemas.microsoft.com/office/drawing/2014/main" id="{BEB66DBE-5743-4EB1-C008-CE7BBA81C85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07C879C-E477-6DA5-7E6B-02C80F066D8F}"/>
              </a:ext>
            </a:extLst>
          </p:cNvPr>
          <p:cNvSpPr>
            <a:spLocks noGrp="1"/>
          </p:cNvSpPr>
          <p:nvPr>
            <p:ph type="sldNum" sz="quarter" idx="12"/>
          </p:nvPr>
        </p:nvSpPr>
        <p:spPr/>
        <p:txBody>
          <a:bodyPr/>
          <a:lstStyle/>
          <a:p>
            <a:fld id="{2E162F8F-F30A-4DA9-87E4-3B077C3060AC}" type="slidenum">
              <a:rPr lang="it-IT" smtClean="0"/>
              <a:t>‹N›</a:t>
            </a:fld>
            <a:endParaRPr lang="it-IT"/>
          </a:p>
        </p:txBody>
      </p:sp>
    </p:spTree>
    <p:extLst>
      <p:ext uri="{BB962C8B-B14F-4D97-AF65-F5344CB8AC3E}">
        <p14:creationId xmlns:p14="http://schemas.microsoft.com/office/powerpoint/2010/main" val="237332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6B13C20-C58C-379B-DFAF-19465BB96CD3}"/>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078B26F8-92E2-C7BB-A0C7-35EE4C9C867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23AAAD7A-B442-5296-0BE0-83A3C22C20F8}"/>
              </a:ext>
            </a:extLst>
          </p:cNvPr>
          <p:cNvSpPr>
            <a:spLocks noGrp="1"/>
          </p:cNvSpPr>
          <p:nvPr>
            <p:ph type="dt" sz="half" idx="10"/>
          </p:nvPr>
        </p:nvSpPr>
        <p:spPr/>
        <p:txBody>
          <a:bodyPr/>
          <a:lstStyle/>
          <a:p>
            <a:fld id="{8510ADB9-0814-4EC5-ACCF-81AF11E928EA}" type="datetimeFigureOut">
              <a:rPr lang="it-IT" smtClean="0"/>
              <a:t>14/07/2023</a:t>
            </a:fld>
            <a:endParaRPr lang="it-IT"/>
          </a:p>
        </p:txBody>
      </p:sp>
      <p:sp>
        <p:nvSpPr>
          <p:cNvPr id="5" name="Segnaposto piè di pagina 4">
            <a:extLst>
              <a:ext uri="{FF2B5EF4-FFF2-40B4-BE49-F238E27FC236}">
                <a16:creationId xmlns:a16="http://schemas.microsoft.com/office/drawing/2014/main" id="{B3641ABC-8022-48EF-92E6-59E44CD7AEB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886DDA2-CC20-51DA-1B40-93FD814BBC2B}"/>
              </a:ext>
            </a:extLst>
          </p:cNvPr>
          <p:cNvSpPr>
            <a:spLocks noGrp="1"/>
          </p:cNvSpPr>
          <p:nvPr>
            <p:ph type="sldNum" sz="quarter" idx="12"/>
          </p:nvPr>
        </p:nvSpPr>
        <p:spPr/>
        <p:txBody>
          <a:bodyPr/>
          <a:lstStyle/>
          <a:p>
            <a:fld id="{2E162F8F-F30A-4DA9-87E4-3B077C3060AC}" type="slidenum">
              <a:rPr lang="it-IT" smtClean="0"/>
              <a:t>‹N›</a:t>
            </a:fld>
            <a:endParaRPr lang="it-IT"/>
          </a:p>
        </p:txBody>
      </p:sp>
    </p:spTree>
    <p:extLst>
      <p:ext uri="{BB962C8B-B14F-4D97-AF65-F5344CB8AC3E}">
        <p14:creationId xmlns:p14="http://schemas.microsoft.com/office/powerpoint/2010/main" val="3026694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9517C80-91DB-44CA-3228-BBC420491E9C}"/>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C86A226-D52A-C999-C11E-2E5692EC5DA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FA1D4582-FABE-1436-25A0-D6FF296499B7}"/>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4FA01C02-6E1A-6AD6-92D0-B494167289DF}"/>
              </a:ext>
            </a:extLst>
          </p:cNvPr>
          <p:cNvSpPr>
            <a:spLocks noGrp="1"/>
          </p:cNvSpPr>
          <p:nvPr>
            <p:ph type="dt" sz="half" idx="10"/>
          </p:nvPr>
        </p:nvSpPr>
        <p:spPr/>
        <p:txBody>
          <a:bodyPr/>
          <a:lstStyle/>
          <a:p>
            <a:fld id="{8510ADB9-0814-4EC5-ACCF-81AF11E928EA}" type="datetimeFigureOut">
              <a:rPr lang="it-IT" smtClean="0"/>
              <a:t>14/07/2023</a:t>
            </a:fld>
            <a:endParaRPr lang="it-IT"/>
          </a:p>
        </p:txBody>
      </p:sp>
      <p:sp>
        <p:nvSpPr>
          <p:cNvPr id="6" name="Segnaposto piè di pagina 5">
            <a:extLst>
              <a:ext uri="{FF2B5EF4-FFF2-40B4-BE49-F238E27FC236}">
                <a16:creationId xmlns:a16="http://schemas.microsoft.com/office/drawing/2014/main" id="{50AF0C7B-724D-3C6E-6A61-3776F75622D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2EE37208-FFA1-1194-6B4D-4E3C613662D7}"/>
              </a:ext>
            </a:extLst>
          </p:cNvPr>
          <p:cNvSpPr>
            <a:spLocks noGrp="1"/>
          </p:cNvSpPr>
          <p:nvPr>
            <p:ph type="sldNum" sz="quarter" idx="12"/>
          </p:nvPr>
        </p:nvSpPr>
        <p:spPr/>
        <p:txBody>
          <a:bodyPr/>
          <a:lstStyle/>
          <a:p>
            <a:fld id="{2E162F8F-F30A-4DA9-87E4-3B077C3060AC}" type="slidenum">
              <a:rPr lang="it-IT" smtClean="0"/>
              <a:t>‹N›</a:t>
            </a:fld>
            <a:endParaRPr lang="it-IT"/>
          </a:p>
        </p:txBody>
      </p:sp>
    </p:spTree>
    <p:extLst>
      <p:ext uri="{BB962C8B-B14F-4D97-AF65-F5344CB8AC3E}">
        <p14:creationId xmlns:p14="http://schemas.microsoft.com/office/powerpoint/2010/main" val="1385324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E62C419-F0F6-1535-5313-4681793060D0}"/>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EA6839BD-FDDC-D7B1-10E0-4541DF414C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A6CC7723-FA78-2732-1356-91437C478417}"/>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153D6285-75F0-1213-1679-CDC5F14D5E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D34FA92D-23EC-5C7B-3965-5C629F6D8CCB}"/>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A0927F78-CB1A-CA9F-CBE7-DAC8B45476CF}"/>
              </a:ext>
            </a:extLst>
          </p:cNvPr>
          <p:cNvSpPr>
            <a:spLocks noGrp="1"/>
          </p:cNvSpPr>
          <p:nvPr>
            <p:ph type="dt" sz="half" idx="10"/>
          </p:nvPr>
        </p:nvSpPr>
        <p:spPr/>
        <p:txBody>
          <a:bodyPr/>
          <a:lstStyle/>
          <a:p>
            <a:fld id="{8510ADB9-0814-4EC5-ACCF-81AF11E928EA}" type="datetimeFigureOut">
              <a:rPr lang="it-IT" smtClean="0"/>
              <a:t>14/07/2023</a:t>
            </a:fld>
            <a:endParaRPr lang="it-IT"/>
          </a:p>
        </p:txBody>
      </p:sp>
      <p:sp>
        <p:nvSpPr>
          <p:cNvPr id="8" name="Segnaposto piè di pagina 7">
            <a:extLst>
              <a:ext uri="{FF2B5EF4-FFF2-40B4-BE49-F238E27FC236}">
                <a16:creationId xmlns:a16="http://schemas.microsoft.com/office/drawing/2014/main" id="{6C3BBF40-6112-1A2F-5100-4ED76203F9CB}"/>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D184DDC0-FBB0-9F24-464A-EA1865139784}"/>
              </a:ext>
            </a:extLst>
          </p:cNvPr>
          <p:cNvSpPr>
            <a:spLocks noGrp="1"/>
          </p:cNvSpPr>
          <p:nvPr>
            <p:ph type="sldNum" sz="quarter" idx="12"/>
          </p:nvPr>
        </p:nvSpPr>
        <p:spPr/>
        <p:txBody>
          <a:bodyPr/>
          <a:lstStyle/>
          <a:p>
            <a:fld id="{2E162F8F-F30A-4DA9-87E4-3B077C3060AC}" type="slidenum">
              <a:rPr lang="it-IT" smtClean="0"/>
              <a:t>‹N›</a:t>
            </a:fld>
            <a:endParaRPr lang="it-IT"/>
          </a:p>
        </p:txBody>
      </p:sp>
    </p:spTree>
    <p:extLst>
      <p:ext uri="{BB962C8B-B14F-4D97-AF65-F5344CB8AC3E}">
        <p14:creationId xmlns:p14="http://schemas.microsoft.com/office/powerpoint/2010/main" val="1624418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D7EEA88-1948-998A-3402-EC6E5F445D05}"/>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E52BA13E-067D-0E85-4117-4ACDF14BFD10}"/>
              </a:ext>
            </a:extLst>
          </p:cNvPr>
          <p:cNvSpPr>
            <a:spLocks noGrp="1"/>
          </p:cNvSpPr>
          <p:nvPr>
            <p:ph type="dt" sz="half" idx="10"/>
          </p:nvPr>
        </p:nvSpPr>
        <p:spPr/>
        <p:txBody>
          <a:bodyPr/>
          <a:lstStyle/>
          <a:p>
            <a:fld id="{8510ADB9-0814-4EC5-ACCF-81AF11E928EA}" type="datetimeFigureOut">
              <a:rPr lang="it-IT" smtClean="0"/>
              <a:t>14/07/2023</a:t>
            </a:fld>
            <a:endParaRPr lang="it-IT"/>
          </a:p>
        </p:txBody>
      </p:sp>
      <p:sp>
        <p:nvSpPr>
          <p:cNvPr id="4" name="Segnaposto piè di pagina 3">
            <a:extLst>
              <a:ext uri="{FF2B5EF4-FFF2-40B4-BE49-F238E27FC236}">
                <a16:creationId xmlns:a16="http://schemas.microsoft.com/office/drawing/2014/main" id="{CB30A1FE-C63C-69F8-3DEF-7F8734F661E6}"/>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44AF9896-C83C-90C2-8B84-08E30F0477A4}"/>
              </a:ext>
            </a:extLst>
          </p:cNvPr>
          <p:cNvSpPr>
            <a:spLocks noGrp="1"/>
          </p:cNvSpPr>
          <p:nvPr>
            <p:ph type="sldNum" sz="quarter" idx="12"/>
          </p:nvPr>
        </p:nvSpPr>
        <p:spPr/>
        <p:txBody>
          <a:bodyPr/>
          <a:lstStyle/>
          <a:p>
            <a:fld id="{2E162F8F-F30A-4DA9-87E4-3B077C3060AC}" type="slidenum">
              <a:rPr lang="it-IT" smtClean="0"/>
              <a:t>‹N›</a:t>
            </a:fld>
            <a:endParaRPr lang="it-IT"/>
          </a:p>
        </p:txBody>
      </p:sp>
    </p:spTree>
    <p:extLst>
      <p:ext uri="{BB962C8B-B14F-4D97-AF65-F5344CB8AC3E}">
        <p14:creationId xmlns:p14="http://schemas.microsoft.com/office/powerpoint/2010/main" val="3159881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893F4800-2B5E-57AF-F30F-CCCCAACACA5E}"/>
              </a:ext>
            </a:extLst>
          </p:cNvPr>
          <p:cNvSpPr>
            <a:spLocks noGrp="1"/>
          </p:cNvSpPr>
          <p:nvPr>
            <p:ph type="dt" sz="half" idx="10"/>
          </p:nvPr>
        </p:nvSpPr>
        <p:spPr/>
        <p:txBody>
          <a:bodyPr/>
          <a:lstStyle/>
          <a:p>
            <a:fld id="{8510ADB9-0814-4EC5-ACCF-81AF11E928EA}" type="datetimeFigureOut">
              <a:rPr lang="it-IT" smtClean="0"/>
              <a:t>14/07/2023</a:t>
            </a:fld>
            <a:endParaRPr lang="it-IT"/>
          </a:p>
        </p:txBody>
      </p:sp>
      <p:sp>
        <p:nvSpPr>
          <p:cNvPr id="3" name="Segnaposto piè di pagina 2">
            <a:extLst>
              <a:ext uri="{FF2B5EF4-FFF2-40B4-BE49-F238E27FC236}">
                <a16:creationId xmlns:a16="http://schemas.microsoft.com/office/drawing/2014/main" id="{40A36AE1-F13D-8F3C-D009-92683207EA25}"/>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B839D03C-BAC8-1DCD-A4D9-B9B1C8679CF8}"/>
              </a:ext>
            </a:extLst>
          </p:cNvPr>
          <p:cNvSpPr>
            <a:spLocks noGrp="1"/>
          </p:cNvSpPr>
          <p:nvPr>
            <p:ph type="sldNum" sz="quarter" idx="12"/>
          </p:nvPr>
        </p:nvSpPr>
        <p:spPr/>
        <p:txBody>
          <a:bodyPr/>
          <a:lstStyle/>
          <a:p>
            <a:fld id="{2E162F8F-F30A-4DA9-87E4-3B077C3060AC}" type="slidenum">
              <a:rPr lang="it-IT" smtClean="0"/>
              <a:t>‹N›</a:t>
            </a:fld>
            <a:endParaRPr lang="it-IT"/>
          </a:p>
        </p:txBody>
      </p:sp>
    </p:spTree>
    <p:extLst>
      <p:ext uri="{BB962C8B-B14F-4D97-AF65-F5344CB8AC3E}">
        <p14:creationId xmlns:p14="http://schemas.microsoft.com/office/powerpoint/2010/main" val="4255260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6225E8C-7E63-72A7-8B2E-EA87F2031057}"/>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DB1C9B9-96B9-8D9C-3E8D-C83761E1A7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1AE85569-DFAD-9376-E450-3A409F7A98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63FB0045-0BBC-8FA8-DB59-13670771D7D1}"/>
              </a:ext>
            </a:extLst>
          </p:cNvPr>
          <p:cNvSpPr>
            <a:spLocks noGrp="1"/>
          </p:cNvSpPr>
          <p:nvPr>
            <p:ph type="dt" sz="half" idx="10"/>
          </p:nvPr>
        </p:nvSpPr>
        <p:spPr/>
        <p:txBody>
          <a:bodyPr/>
          <a:lstStyle/>
          <a:p>
            <a:fld id="{8510ADB9-0814-4EC5-ACCF-81AF11E928EA}" type="datetimeFigureOut">
              <a:rPr lang="it-IT" smtClean="0"/>
              <a:t>14/07/2023</a:t>
            </a:fld>
            <a:endParaRPr lang="it-IT"/>
          </a:p>
        </p:txBody>
      </p:sp>
      <p:sp>
        <p:nvSpPr>
          <p:cNvPr id="6" name="Segnaposto piè di pagina 5">
            <a:extLst>
              <a:ext uri="{FF2B5EF4-FFF2-40B4-BE49-F238E27FC236}">
                <a16:creationId xmlns:a16="http://schemas.microsoft.com/office/drawing/2014/main" id="{21384894-D266-14E5-53EA-64C4E6534963}"/>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D2C8DB7E-70BF-DB0B-D5E2-4AD45551C7A7}"/>
              </a:ext>
            </a:extLst>
          </p:cNvPr>
          <p:cNvSpPr>
            <a:spLocks noGrp="1"/>
          </p:cNvSpPr>
          <p:nvPr>
            <p:ph type="sldNum" sz="quarter" idx="12"/>
          </p:nvPr>
        </p:nvSpPr>
        <p:spPr/>
        <p:txBody>
          <a:bodyPr/>
          <a:lstStyle/>
          <a:p>
            <a:fld id="{2E162F8F-F30A-4DA9-87E4-3B077C3060AC}" type="slidenum">
              <a:rPr lang="it-IT" smtClean="0"/>
              <a:t>‹N›</a:t>
            </a:fld>
            <a:endParaRPr lang="it-IT"/>
          </a:p>
        </p:txBody>
      </p:sp>
    </p:spTree>
    <p:extLst>
      <p:ext uri="{BB962C8B-B14F-4D97-AF65-F5344CB8AC3E}">
        <p14:creationId xmlns:p14="http://schemas.microsoft.com/office/powerpoint/2010/main" val="1687680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8E0DBBD-1DBF-82D6-64AF-B6DF2ECA4520}"/>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03B60641-4A5C-8EDA-ADA8-9DC3616331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FFB1748D-816F-BC60-F72E-22B3B16128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353F937D-5DF0-4074-76DB-2738598CFD89}"/>
              </a:ext>
            </a:extLst>
          </p:cNvPr>
          <p:cNvSpPr>
            <a:spLocks noGrp="1"/>
          </p:cNvSpPr>
          <p:nvPr>
            <p:ph type="dt" sz="half" idx="10"/>
          </p:nvPr>
        </p:nvSpPr>
        <p:spPr/>
        <p:txBody>
          <a:bodyPr/>
          <a:lstStyle/>
          <a:p>
            <a:fld id="{8510ADB9-0814-4EC5-ACCF-81AF11E928EA}" type="datetimeFigureOut">
              <a:rPr lang="it-IT" smtClean="0"/>
              <a:t>14/07/2023</a:t>
            </a:fld>
            <a:endParaRPr lang="it-IT"/>
          </a:p>
        </p:txBody>
      </p:sp>
      <p:sp>
        <p:nvSpPr>
          <p:cNvPr id="6" name="Segnaposto piè di pagina 5">
            <a:extLst>
              <a:ext uri="{FF2B5EF4-FFF2-40B4-BE49-F238E27FC236}">
                <a16:creationId xmlns:a16="http://schemas.microsoft.com/office/drawing/2014/main" id="{9EDE4F70-7001-353A-0A58-BFE0D803721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5D0ADF0C-B1B5-6926-681F-866617D44ADA}"/>
              </a:ext>
            </a:extLst>
          </p:cNvPr>
          <p:cNvSpPr>
            <a:spLocks noGrp="1"/>
          </p:cNvSpPr>
          <p:nvPr>
            <p:ph type="sldNum" sz="quarter" idx="12"/>
          </p:nvPr>
        </p:nvSpPr>
        <p:spPr/>
        <p:txBody>
          <a:bodyPr/>
          <a:lstStyle/>
          <a:p>
            <a:fld id="{2E162F8F-F30A-4DA9-87E4-3B077C3060AC}" type="slidenum">
              <a:rPr lang="it-IT" smtClean="0"/>
              <a:t>‹N›</a:t>
            </a:fld>
            <a:endParaRPr lang="it-IT"/>
          </a:p>
        </p:txBody>
      </p:sp>
    </p:spTree>
    <p:extLst>
      <p:ext uri="{BB962C8B-B14F-4D97-AF65-F5344CB8AC3E}">
        <p14:creationId xmlns:p14="http://schemas.microsoft.com/office/powerpoint/2010/main" val="117945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47B646D8-A755-A4A3-C2F0-1F870F3195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75EB2B2D-187E-B621-B453-370836CEDA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C62D3DC-D600-DA66-4ACA-E28087B8BD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10ADB9-0814-4EC5-ACCF-81AF11E928EA}" type="datetimeFigureOut">
              <a:rPr lang="it-IT" smtClean="0"/>
              <a:t>14/07/2023</a:t>
            </a:fld>
            <a:endParaRPr lang="it-IT"/>
          </a:p>
        </p:txBody>
      </p:sp>
      <p:sp>
        <p:nvSpPr>
          <p:cNvPr id="5" name="Segnaposto piè di pagina 4">
            <a:extLst>
              <a:ext uri="{FF2B5EF4-FFF2-40B4-BE49-F238E27FC236}">
                <a16:creationId xmlns:a16="http://schemas.microsoft.com/office/drawing/2014/main" id="{45DA0374-6285-5C24-ABF9-3E675BE106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E41AF760-93C9-7657-D3E8-0482BF3643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162F8F-F30A-4DA9-87E4-3B077C3060AC}" type="slidenum">
              <a:rPr lang="it-IT" smtClean="0"/>
              <a:t>‹N›</a:t>
            </a:fld>
            <a:endParaRPr lang="it-IT"/>
          </a:p>
        </p:txBody>
      </p:sp>
    </p:spTree>
    <p:extLst>
      <p:ext uri="{BB962C8B-B14F-4D97-AF65-F5344CB8AC3E}">
        <p14:creationId xmlns:p14="http://schemas.microsoft.com/office/powerpoint/2010/main" val="2484937800"/>
      </p:ext>
    </p:extLst>
  </p:cSld>
  <p:clrMap bg1="lt1" tx1="dk1" bg2="lt2" tx2="dk2" accent1="accent1" accent2="accent2" accent3="accent3" accent4="accent4" accent5="accent5" accent6="accent6" hlink="hlink" folHlink="folHlink"/>
  <p:sldLayoutIdLst>
    <p:sldLayoutId id="2147483661" r:id="rId1"/>
    <p:sldLayoutId id="2147483650" r:id="rId2"/>
    <p:sldLayoutId id="2147483663"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3FB608-8812-4ED0-BA4A-D79BF655D388}" type="datetimeFigureOut">
              <a:rPr lang="it-IT" smtClean="0"/>
              <a:t>14/07/2023</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BAA84E-03B8-4F39-9028-39179C127035}" type="slidenum">
              <a:rPr lang="it-IT" smtClean="0"/>
              <a:t>‹N›</a:t>
            </a:fld>
            <a:endParaRPr lang="it-IT"/>
          </a:p>
        </p:txBody>
      </p:sp>
    </p:spTree>
    <p:extLst>
      <p:ext uri="{BB962C8B-B14F-4D97-AF65-F5344CB8AC3E}">
        <p14:creationId xmlns:p14="http://schemas.microsoft.com/office/powerpoint/2010/main" val="332640851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1523880" y="1743120"/>
            <a:ext cx="9143280" cy="1145160"/>
          </a:xfrm>
          <a:prstGeom prst="rect">
            <a:avLst/>
          </a:prstGeom>
        </p:spPr>
        <p:txBody>
          <a:bodyPr lIns="0" tIns="0" rIns="0" bIns="0" anchor="ctr">
            <a:spAutoFit/>
          </a:bodyPr>
          <a:lstStyle/>
          <a:p>
            <a:r>
              <a:rPr lang="it-IT" sz="1800" b="0" strike="noStrike" spc="-1">
                <a:latin typeface="Arial"/>
              </a:rPr>
              <a:t>Fai clic per modificare il formato del testo del titolo</a:t>
            </a:r>
          </a:p>
        </p:txBody>
      </p:sp>
      <p:sp>
        <p:nvSpPr>
          <p:cNvPr id="3"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3200" b="0" strike="noStrike" spc="-1">
                <a:latin typeface="Arial"/>
              </a:rPr>
              <a:t>Fai clic per modificare il formato del testo della struttura</a:t>
            </a:r>
          </a:p>
          <a:p>
            <a:pPr marL="864000" lvl="1" indent="-324000">
              <a:spcBef>
                <a:spcPts val="1134"/>
              </a:spcBef>
              <a:buClr>
                <a:srgbClr val="000000"/>
              </a:buClr>
              <a:buSzPct val="75000"/>
              <a:buFont typeface="Symbol" charset="2"/>
              <a:buChar char=""/>
            </a:pPr>
            <a:r>
              <a:rPr lang="it-IT" sz="2800" b="0" strike="noStrike" spc="-1">
                <a:latin typeface="Arial"/>
              </a:rPr>
              <a:t>Secondo livello struttura</a:t>
            </a:r>
          </a:p>
          <a:p>
            <a:pPr marL="1296000" lvl="2" indent="-288000">
              <a:spcBef>
                <a:spcPts val="850"/>
              </a:spcBef>
              <a:buClr>
                <a:srgbClr val="000000"/>
              </a:buClr>
              <a:buSzPct val="45000"/>
              <a:buFont typeface="Wingdings" charset="2"/>
              <a:buChar char=""/>
            </a:pPr>
            <a:r>
              <a:rPr lang="it-IT" sz="2400" b="0" strike="noStrike" spc="-1">
                <a:latin typeface="Arial"/>
              </a:rPr>
              <a:t>Terzo livello struttura</a:t>
            </a:r>
          </a:p>
          <a:p>
            <a:pPr marL="1728000" lvl="3" indent="-216000">
              <a:spcBef>
                <a:spcPts val="567"/>
              </a:spcBef>
              <a:buClr>
                <a:srgbClr val="000000"/>
              </a:buClr>
              <a:buSzPct val="75000"/>
              <a:buFont typeface="Symbol" charset="2"/>
              <a:buChar char=""/>
            </a:pPr>
            <a:r>
              <a:rPr lang="it-IT" sz="2000" b="0" strike="noStrike" spc="-1">
                <a:latin typeface="Arial"/>
              </a:rPr>
              <a:t>Quarto livello struttura</a:t>
            </a:r>
          </a:p>
          <a:p>
            <a:pPr marL="2160000" lvl="4" indent="-216000">
              <a:spcBef>
                <a:spcPts val="283"/>
              </a:spcBef>
              <a:buClr>
                <a:srgbClr val="000000"/>
              </a:buClr>
              <a:buSzPct val="45000"/>
              <a:buFont typeface="Wingdings" charset="2"/>
              <a:buChar char=""/>
            </a:pPr>
            <a:r>
              <a:rPr lang="it-IT" sz="2000" b="0" strike="noStrike" spc="-1">
                <a:latin typeface="Arial"/>
              </a:rPr>
              <a:t>Quinto livello struttura</a:t>
            </a:r>
          </a:p>
          <a:p>
            <a:pPr marL="2592000" lvl="5" indent="-216000">
              <a:spcBef>
                <a:spcPts val="283"/>
              </a:spcBef>
              <a:buClr>
                <a:srgbClr val="000000"/>
              </a:buClr>
              <a:buSzPct val="45000"/>
              <a:buFont typeface="Wingdings" charset="2"/>
              <a:buChar char=""/>
            </a:pPr>
            <a:r>
              <a:rPr lang="it-IT" sz="2000" b="0" strike="noStrike" spc="-1">
                <a:latin typeface="Arial"/>
              </a:rPr>
              <a:t>Sesto livello struttura</a:t>
            </a:r>
          </a:p>
          <a:p>
            <a:pPr marL="3024000" lvl="6" indent="-216000">
              <a:spcBef>
                <a:spcPts val="283"/>
              </a:spcBef>
              <a:buClr>
                <a:srgbClr val="000000"/>
              </a:buClr>
              <a:buSzPct val="45000"/>
              <a:buFont typeface="Wingdings" charset="2"/>
              <a:buChar char=""/>
            </a:pPr>
            <a:r>
              <a:rPr lang="it-IT" sz="2000" b="0" strike="noStrike" spc="-1">
                <a:latin typeface="Arial"/>
              </a:rPr>
              <a:t>Settimo livello struttura</a:t>
            </a:r>
          </a:p>
        </p:txBody>
      </p:sp>
    </p:spTree>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1.png"/><Relationship Id="rId7"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3.png"/><Relationship Id="rId11" Type="http://schemas.openxmlformats.org/officeDocument/2006/relationships/image" Target="../media/image7.jpeg"/><Relationship Id="rId5" Type="http://schemas.microsoft.com/office/2007/relationships/hdphoto" Target="../media/hdphoto2.wdp"/><Relationship Id="rId10" Type="http://schemas.openxmlformats.org/officeDocument/2006/relationships/image" Target="../media/image17.jpeg"/><Relationship Id="rId4" Type="http://schemas.openxmlformats.org/officeDocument/2006/relationships/image" Target="../media/image12.png"/><Relationship Id="rId9"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7.jpeg"/><Relationship Id="rId5" Type="http://schemas.openxmlformats.org/officeDocument/2006/relationships/image" Target="../media/image18.png"/><Relationship Id="rId4" Type="http://schemas.openxmlformats.org/officeDocument/2006/relationships/hyperlink" Target="https://bluenergyrevolution.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3.png"/><Relationship Id="rId7" Type="http://schemas.openxmlformats.org/officeDocument/2006/relationships/image" Target="../media/image4.jpeg"/><Relationship Id="rId2" Type="http://schemas.microsoft.com/office/2018/10/relationships/comments" Target="../comments/modernComment_105_38B3E25D.xml"/><Relationship Id="rId1" Type="http://schemas.openxmlformats.org/officeDocument/2006/relationships/slideLayout" Target="../slideLayouts/slideLayout1.xml"/><Relationship Id="rId6" Type="http://schemas.openxmlformats.org/officeDocument/2006/relationships/hyperlink" Target="https://www.itacaondemand.it/film/peninsula/" TargetMode="External"/><Relationship Id="rId5" Type="http://schemas.openxmlformats.org/officeDocument/2006/relationships/hyperlink" Target="https://www.itacatheoutdoorcommunity.it/" TargetMode="Externa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3.png"/><Relationship Id="rId7" Type="http://schemas.openxmlformats.org/officeDocument/2006/relationships/image" Target="../media/image5.jpeg"/><Relationship Id="rId2" Type="http://schemas.microsoft.com/office/2018/10/relationships/comments" Target="../comments/modernComment_106_5BB10717.xml"/><Relationship Id="rId1" Type="http://schemas.openxmlformats.org/officeDocument/2006/relationships/slideLayout" Target="../slideLayouts/slideLayout1.xml"/><Relationship Id="rId6" Type="http://schemas.openxmlformats.org/officeDocument/2006/relationships/hyperlink" Target="https://www.itacaondemand.it/film/dolphin-man/" TargetMode="External"/><Relationship Id="rId5" Type="http://schemas.openxmlformats.org/officeDocument/2006/relationships/hyperlink" Target="https://www.itacatheoutdoorcommunity.it/" TargetMode="Externa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3.png"/><Relationship Id="rId7" Type="http://schemas.openxmlformats.org/officeDocument/2006/relationships/image" Target="../media/image2.jpeg"/><Relationship Id="rId2" Type="http://schemas.microsoft.com/office/2018/10/relationships/comments" Target="../comments/modernComment_109_96EA3CB7.xml"/><Relationship Id="rId1" Type="http://schemas.openxmlformats.org/officeDocument/2006/relationships/slideLayout" Target="../slideLayouts/slideLayout1.xml"/><Relationship Id="rId6" Type="http://schemas.openxmlformats.org/officeDocument/2006/relationships/hyperlink" Target="https://www.youtube.com/watch?v=IyG7tyHCvgk" TargetMode="External"/><Relationship Id="rId5" Type="http://schemas.openxmlformats.org/officeDocument/2006/relationships/hyperlink" Target="https://theoceanracegenova.com/" TargetMode="Externa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7.jpeg"/><Relationship Id="rId5" Type="http://schemas.openxmlformats.org/officeDocument/2006/relationships/image" Target="../media/image8.jpeg"/><Relationship Id="rId4" Type="http://schemas.openxmlformats.org/officeDocument/2006/relationships/hyperlink" Target="https://www.davidebesana.com/blog" TargetMode="Externa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9.jpeg"/><Relationship Id="rId5" Type="http://schemas.openxmlformats.org/officeDocument/2006/relationships/image" Target="../media/image7.jpeg"/><Relationship Id="rId4" Type="http://schemas.openxmlformats.org/officeDocument/2006/relationships/hyperlink" Target="https://www.davidebesana.com/blo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0.jpeg"/><Relationship Id="rId5" Type="http://schemas.openxmlformats.org/officeDocument/2006/relationships/hyperlink" Target="https://martapavia.it/" TargetMode="Externa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9">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9AE0864C-947C-25F8-61D9-3FC6106F30DA}"/>
              </a:ext>
            </a:extLst>
          </p:cNvPr>
          <p:cNvSpPr>
            <a:spLocks noGrp="1"/>
          </p:cNvSpPr>
          <p:nvPr>
            <p:ph type="ctrTitle"/>
          </p:nvPr>
        </p:nvSpPr>
        <p:spPr>
          <a:xfrm>
            <a:off x="7380407" y="743447"/>
            <a:ext cx="3973385" cy="3692028"/>
          </a:xfrm>
          <a:noFill/>
        </p:spPr>
        <p:txBody>
          <a:bodyPr>
            <a:normAutofit/>
          </a:bodyPr>
          <a:lstStyle/>
          <a:p>
            <a:pPr algn="l"/>
            <a:r>
              <a:rPr lang="it-IT" sz="5200"/>
              <a:t>Proposta eventi per le scuole</a:t>
            </a:r>
            <a:br>
              <a:rPr lang="it-IT" sz="2000"/>
            </a:br>
            <a:endParaRPr lang="it-IT" sz="5200"/>
          </a:p>
        </p:txBody>
      </p:sp>
      <p:sp>
        <p:nvSpPr>
          <p:cNvPr id="3" name="Sottotitolo 2">
            <a:extLst>
              <a:ext uri="{FF2B5EF4-FFF2-40B4-BE49-F238E27FC236}">
                <a16:creationId xmlns:a16="http://schemas.microsoft.com/office/drawing/2014/main" id="{181E53EC-41A9-FCE7-9665-32CC921ADBCA}"/>
              </a:ext>
            </a:extLst>
          </p:cNvPr>
          <p:cNvSpPr>
            <a:spLocks noGrp="1"/>
          </p:cNvSpPr>
          <p:nvPr>
            <p:ph type="subTitle" idx="1"/>
          </p:nvPr>
        </p:nvSpPr>
        <p:spPr>
          <a:xfrm>
            <a:off x="7380408" y="4629234"/>
            <a:ext cx="3973386" cy="1485319"/>
          </a:xfrm>
          <a:noFill/>
        </p:spPr>
        <p:txBody>
          <a:bodyPr>
            <a:normAutofit/>
          </a:bodyPr>
          <a:lstStyle/>
          <a:p>
            <a:pPr algn="l"/>
            <a:r>
              <a:rPr lang="it-IT" sz="2400"/>
              <a:t>Ottobre – dicembre 2022</a:t>
            </a:r>
            <a:endParaRPr lang="it-IT"/>
          </a:p>
        </p:txBody>
      </p:sp>
      <p:pic>
        <p:nvPicPr>
          <p:cNvPr id="5" name="Immagine 4">
            <a:extLst>
              <a:ext uri="{FF2B5EF4-FFF2-40B4-BE49-F238E27FC236}">
                <a16:creationId xmlns:a16="http://schemas.microsoft.com/office/drawing/2014/main" id="{E05B79FF-C618-4460-1A9C-5184EB1F4DB8}"/>
              </a:ext>
            </a:extLst>
          </p:cNvPr>
          <p:cNvPicPr>
            <a:picLocks noChangeAspect="1"/>
          </p:cNvPicPr>
          <p:nvPr/>
        </p:nvPicPr>
        <p:blipFill rotWithShape="1">
          <a:blip r:embed="rId2">
            <a:extLst>
              <a:ext uri="{28A0092B-C50C-407E-A947-70E740481C1C}">
                <a14:useLocalDpi xmlns:a14="http://schemas.microsoft.com/office/drawing/2010/main" val="0"/>
              </a:ext>
            </a:extLst>
          </a:blip>
          <a:srcRect r="-1" b="1928"/>
          <a:stretch/>
        </p:blipFill>
        <p:spPr>
          <a:xfrm>
            <a:off x="20" y="10"/>
            <a:ext cx="6992881" cy="6857990"/>
          </a:xfrm>
          <a:prstGeom prst="rect">
            <a:avLst/>
          </a:prstGeom>
        </p:spPr>
      </p:pic>
    </p:spTree>
    <p:extLst>
      <p:ext uri="{BB962C8B-B14F-4D97-AF65-F5344CB8AC3E}">
        <p14:creationId xmlns:p14="http://schemas.microsoft.com/office/powerpoint/2010/main" val="619981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Immagine 37"/>
          <p:cNvPicPr/>
          <p:nvPr/>
        </p:nvPicPr>
        <p:blipFill>
          <a:blip r:embed="rId3"/>
          <a:stretch/>
        </p:blipFill>
        <p:spPr>
          <a:xfrm flipH="1">
            <a:off x="1367280" y="1476000"/>
            <a:ext cx="2414880" cy="1763640"/>
          </a:xfrm>
          <a:prstGeom prst="rect">
            <a:avLst/>
          </a:prstGeom>
          <a:ln>
            <a:noFill/>
          </a:ln>
        </p:spPr>
      </p:pic>
      <p:pic>
        <p:nvPicPr>
          <p:cNvPr id="39" name="Immagine 2"/>
          <p:cNvPicPr/>
          <p:nvPr/>
        </p:nvPicPr>
        <p:blipFill>
          <a:blip r:embed="rId4">
            <a:extLst>
              <a:ext uri="{BEBA8EAE-BF5A-486C-A8C5-ECC9F3942E4B}">
                <a14:imgProps xmlns:a14="http://schemas.microsoft.com/office/drawing/2010/main">
                  <a14:imgLayer r:embed="rId5">
                    <a14:imgEffect>
                      <a14:brightnessContrast contrast="-100000"/>
                    </a14:imgEffect>
                  </a14:imgLayer>
                </a14:imgProps>
              </a:ext>
            </a:extLst>
          </a:blip>
          <a:stretch/>
        </p:blipFill>
        <p:spPr>
          <a:xfrm>
            <a:off x="5391000" y="0"/>
            <a:ext cx="6800040" cy="6857280"/>
          </a:xfrm>
          <a:prstGeom prst="rect">
            <a:avLst/>
          </a:prstGeom>
          <a:ln>
            <a:noFill/>
          </a:ln>
        </p:spPr>
      </p:pic>
      <p:sp>
        <p:nvSpPr>
          <p:cNvPr id="40" name="CustomShape 1"/>
          <p:cNvSpPr/>
          <p:nvPr/>
        </p:nvSpPr>
        <p:spPr>
          <a:xfrm>
            <a:off x="217080" y="317880"/>
            <a:ext cx="4489200" cy="92187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it-IT">
                <a:latin typeface="Arial" panose="020B0604020202020204" pitchFamily="34" charset="0"/>
                <a:cs typeface="Arial" panose="020B0604020202020204" pitchFamily="34" charset="0"/>
              </a:rPr>
              <a:t>Laboratorio tenuto da</a:t>
            </a:r>
            <a:r>
              <a:rPr lang="it-IT" sz="1800" b="0" strike="noStrike" spc="-1">
                <a:solidFill>
                  <a:srgbClr val="000000"/>
                </a:solidFill>
                <a:latin typeface="Arial"/>
                <a:ea typeface="DejaVu Sans"/>
              </a:rPr>
              <a:t>:</a:t>
            </a:r>
            <a:endParaRPr lang="it-IT" sz="1800" b="0" strike="noStrike" spc="-1">
              <a:latin typeface="Arial"/>
            </a:endParaRPr>
          </a:p>
          <a:p>
            <a:pPr>
              <a:lnSpc>
                <a:spcPct val="100000"/>
              </a:lnSpc>
            </a:pPr>
            <a:r>
              <a:rPr lang="it-IT" sz="1800" b="0" strike="noStrike" spc="-1">
                <a:solidFill>
                  <a:srgbClr val="000000"/>
                </a:solidFill>
                <a:latin typeface="Arial"/>
                <a:ea typeface="DejaVu Sans"/>
              </a:rPr>
              <a:t>Dr. Elisabetta Giacco in collaborazione con </a:t>
            </a:r>
            <a:r>
              <a:rPr lang="it-IT" sz="1800" b="0" strike="noStrike" spc="-1" err="1">
                <a:solidFill>
                  <a:srgbClr val="000000"/>
                </a:solidFill>
                <a:latin typeface="Arial"/>
                <a:ea typeface="DejaVu Sans"/>
              </a:rPr>
              <a:t>SmartMicroOptics</a:t>
            </a:r>
            <a:r>
              <a:rPr lang="it-IT" sz="1800" b="0" strike="noStrike" spc="-1">
                <a:solidFill>
                  <a:srgbClr val="000000"/>
                </a:solidFill>
                <a:latin typeface="Arial"/>
                <a:ea typeface="DejaVu Sans"/>
              </a:rPr>
              <a:t> </a:t>
            </a:r>
            <a:endParaRPr lang="it-IT" sz="1800" b="0" strike="noStrike" spc="-1">
              <a:latin typeface="Arial"/>
            </a:endParaRPr>
          </a:p>
        </p:txBody>
      </p:sp>
      <p:sp>
        <p:nvSpPr>
          <p:cNvPr id="42" name="CustomShape 3"/>
          <p:cNvSpPr/>
          <p:nvPr/>
        </p:nvSpPr>
        <p:spPr>
          <a:xfrm>
            <a:off x="5979658" y="1029038"/>
            <a:ext cx="6143760" cy="341486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it-IT" sz="1800" b="0" strike="noStrike" spc="-1" dirty="0">
                <a:solidFill>
                  <a:srgbClr val="000000"/>
                </a:solidFill>
                <a:latin typeface="Arial"/>
                <a:ea typeface="DejaVu Sans"/>
              </a:rPr>
              <a:t>Il laboratorio fornisce agli studenti nuovi strumenti tecnologici per affrontare la problematica relativa all’inquinamento da micro e macro plastica che minaccia la biodiversità degli oceani. Grazie all’impiego di un sistema di lenti portatili, in grado di trasformare qualsiasi smartphone o tablet in un potente microscopio,  gli studenti effettueranno esperienze pratiche per esplorare il micro mondo degli inquinanti e, assieme alle attività effettuate in campo, potranno realizzare un percorso esperienziale completo che li porterà ad accrescere la loro coscienza ecologica. </a:t>
            </a:r>
            <a:endParaRPr lang="it-IT" sz="1800" b="0" strike="noStrike" spc="-1" dirty="0">
              <a:latin typeface="Arial"/>
            </a:endParaRPr>
          </a:p>
          <a:p>
            <a:pPr>
              <a:lnSpc>
                <a:spcPct val="100000"/>
              </a:lnSpc>
            </a:pPr>
            <a:endParaRPr lang="it-IT" sz="1800" b="0" strike="noStrike" spc="-1" dirty="0">
              <a:latin typeface="Arial"/>
            </a:endParaRPr>
          </a:p>
        </p:txBody>
      </p:sp>
      <p:sp>
        <p:nvSpPr>
          <p:cNvPr id="43" name="CustomShape 4"/>
          <p:cNvSpPr/>
          <p:nvPr/>
        </p:nvSpPr>
        <p:spPr>
          <a:xfrm>
            <a:off x="5904118" y="0"/>
            <a:ext cx="6576120" cy="943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it-IT" sz="2800" b="1" strike="noStrike" spc="-1" dirty="0">
                <a:solidFill>
                  <a:srgbClr val="000000"/>
                </a:solidFill>
                <a:latin typeface="Arial"/>
                <a:ea typeface="Arial"/>
              </a:rPr>
              <a:t>Il mare dal microscopio: l’oceano di (micro)plastica non avrà più segreti</a:t>
            </a:r>
            <a:endParaRPr lang="it-IT" sz="2800" b="0" strike="noStrike" spc="-1" dirty="0">
              <a:latin typeface="Arial"/>
            </a:endParaRPr>
          </a:p>
        </p:txBody>
      </p:sp>
      <p:sp>
        <p:nvSpPr>
          <p:cNvPr id="44" name="CustomShape 5"/>
          <p:cNvSpPr/>
          <p:nvPr/>
        </p:nvSpPr>
        <p:spPr>
          <a:xfrm>
            <a:off x="217080" y="1338480"/>
            <a:ext cx="4102560" cy="2982600"/>
          </a:xfrm>
          <a:prstGeom prst="rect">
            <a:avLst/>
          </a:prstGeom>
          <a:noFill/>
          <a:ln>
            <a:solidFill>
              <a:schemeClr val="tx1"/>
            </a:solidFill>
            <a:round/>
          </a:ln>
        </p:spPr>
        <p:style>
          <a:lnRef idx="2">
            <a:schemeClr val="accent1">
              <a:shade val="50000"/>
            </a:schemeClr>
          </a:lnRef>
          <a:fillRef idx="1">
            <a:schemeClr val="accent1"/>
          </a:fillRef>
          <a:effectRef idx="0">
            <a:schemeClr val="accent1"/>
          </a:effectRef>
          <a:fontRef idx="minor"/>
        </p:style>
      </p:sp>
      <p:sp>
        <p:nvSpPr>
          <p:cNvPr id="46" name="CustomShape 6"/>
          <p:cNvSpPr/>
          <p:nvPr/>
        </p:nvSpPr>
        <p:spPr>
          <a:xfrm>
            <a:off x="5955240" y="4226283"/>
            <a:ext cx="5977080" cy="64487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it-IT" sz="1800" b="1" strike="noStrike" spc="-1" dirty="0">
                <a:solidFill>
                  <a:srgbClr val="000000"/>
                </a:solidFill>
                <a:latin typeface="Arial"/>
                <a:ea typeface="DejaVu Sans"/>
              </a:rPr>
              <a:t>Durata</a:t>
            </a:r>
            <a:endParaRPr lang="it-IT" sz="1800" b="0" strike="noStrike" spc="-1" dirty="0">
              <a:latin typeface="Arial"/>
            </a:endParaRPr>
          </a:p>
          <a:p>
            <a:pPr>
              <a:lnSpc>
                <a:spcPct val="100000"/>
              </a:lnSpc>
            </a:pPr>
            <a:r>
              <a:rPr lang="it-IT" sz="1800" b="0" strike="noStrike" spc="-1" dirty="0">
                <a:solidFill>
                  <a:srgbClr val="000000"/>
                </a:solidFill>
                <a:latin typeface="Arial"/>
                <a:ea typeface="Microsoft YaHei"/>
              </a:rPr>
              <a:t>Sono previsti </a:t>
            </a:r>
            <a:r>
              <a:rPr lang="it-IT" spc="-1" dirty="0">
                <a:solidFill>
                  <a:srgbClr val="000000"/>
                </a:solidFill>
                <a:latin typeface="Arial"/>
                <a:ea typeface="Microsoft YaHei"/>
              </a:rPr>
              <a:t>3</a:t>
            </a:r>
            <a:r>
              <a:rPr lang="it-IT" sz="1800" b="0" strike="noStrike" spc="-1" dirty="0">
                <a:solidFill>
                  <a:srgbClr val="000000"/>
                </a:solidFill>
                <a:latin typeface="Arial"/>
                <a:ea typeface="DejaVu Sans"/>
              </a:rPr>
              <a:t> incontri della durata di </a:t>
            </a:r>
            <a:r>
              <a:rPr lang="it-IT" spc="-1" dirty="0">
                <a:solidFill>
                  <a:srgbClr val="000000"/>
                </a:solidFill>
                <a:latin typeface="Arial"/>
                <a:ea typeface="DejaVu Sans"/>
              </a:rPr>
              <a:t>circa 1 h</a:t>
            </a:r>
            <a:endParaRPr lang="it-IT" sz="1800" b="0" strike="noStrike" spc="-1" dirty="0">
              <a:latin typeface="Arial"/>
            </a:endParaRPr>
          </a:p>
        </p:txBody>
      </p:sp>
      <p:sp>
        <p:nvSpPr>
          <p:cNvPr id="47" name="CustomShape 7"/>
          <p:cNvSpPr/>
          <p:nvPr/>
        </p:nvSpPr>
        <p:spPr>
          <a:xfrm>
            <a:off x="6431400" y="5214240"/>
            <a:ext cx="287300" cy="921876"/>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endParaRPr lang="it-IT" sz="1800" b="0" strike="noStrike" spc="-1">
              <a:latin typeface="Arial"/>
            </a:endParaRPr>
          </a:p>
          <a:p>
            <a:pPr>
              <a:lnSpc>
                <a:spcPct val="100000"/>
              </a:lnSpc>
            </a:pPr>
            <a:r>
              <a:rPr lang="it-IT" sz="1800" b="0" strike="noStrike" spc="-1">
                <a:solidFill>
                  <a:srgbClr val="000000"/>
                </a:solidFill>
                <a:latin typeface="Calibri"/>
                <a:ea typeface="DejaVu Sans"/>
              </a:rPr>
              <a:t>  </a:t>
            </a:r>
            <a:endParaRPr lang="it-IT" sz="1800" b="0" strike="noStrike" spc="-1">
              <a:latin typeface="Arial"/>
            </a:endParaRPr>
          </a:p>
          <a:p>
            <a:pPr>
              <a:lnSpc>
                <a:spcPct val="100000"/>
              </a:lnSpc>
            </a:pPr>
            <a:endParaRPr lang="it-IT" sz="1800" b="0" strike="noStrike" spc="-1">
              <a:latin typeface="Arial"/>
            </a:endParaRPr>
          </a:p>
        </p:txBody>
      </p:sp>
      <p:sp>
        <p:nvSpPr>
          <p:cNvPr id="48" name="CustomShape 8"/>
          <p:cNvSpPr/>
          <p:nvPr/>
        </p:nvSpPr>
        <p:spPr>
          <a:xfrm>
            <a:off x="5975280" y="6170040"/>
            <a:ext cx="6215760" cy="344160"/>
          </a:xfrm>
          <a:prstGeom prst="rect">
            <a:avLst/>
          </a:prstGeom>
          <a:solidFill>
            <a:srgbClr val="00B0F0"/>
          </a:solidFill>
          <a:ln>
            <a:solidFill>
              <a:srgbClr val="00B0F0"/>
            </a:solidFill>
            <a:round/>
          </a:ln>
        </p:spPr>
        <p:style>
          <a:lnRef idx="2">
            <a:schemeClr val="accent1">
              <a:shade val="50000"/>
            </a:schemeClr>
          </a:lnRef>
          <a:fillRef idx="1">
            <a:schemeClr val="accent1"/>
          </a:fillRef>
          <a:effectRef idx="0">
            <a:schemeClr val="accent1"/>
          </a:effectRef>
          <a:fontRef idx="minor"/>
        </p:style>
      </p:sp>
      <p:sp>
        <p:nvSpPr>
          <p:cNvPr id="49" name="CustomShape 9"/>
          <p:cNvSpPr/>
          <p:nvPr/>
        </p:nvSpPr>
        <p:spPr>
          <a:xfrm>
            <a:off x="5955240" y="4864961"/>
            <a:ext cx="6215760" cy="912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it-IT" sz="1800" b="1" strike="noStrike" spc="-1" dirty="0">
                <a:solidFill>
                  <a:srgbClr val="000000"/>
                </a:solidFill>
                <a:latin typeface="Arial"/>
                <a:ea typeface="DejaVu Sans"/>
              </a:rPr>
              <a:t>Profilo e numero partecipanti</a:t>
            </a:r>
            <a:endParaRPr lang="it-IT" sz="1800" b="0" strike="noStrike" spc="-1" dirty="0">
              <a:latin typeface="Arial"/>
            </a:endParaRPr>
          </a:p>
          <a:p>
            <a:pPr>
              <a:lnSpc>
                <a:spcPct val="100000"/>
              </a:lnSpc>
            </a:pPr>
            <a:r>
              <a:rPr lang="it-IT" sz="1800" b="0" strike="noStrike" spc="-1" dirty="0">
                <a:solidFill>
                  <a:srgbClr val="000000"/>
                </a:solidFill>
                <a:latin typeface="Arial"/>
                <a:ea typeface="DejaVu Sans"/>
              </a:rPr>
              <a:t>Rivolto prevalentemente a studenti di scuole secondarie e universitari. </a:t>
            </a:r>
            <a:r>
              <a:rPr lang="it-IT" sz="1800" b="0" strike="noStrike" spc="-1" dirty="0" err="1">
                <a:solidFill>
                  <a:srgbClr val="000000"/>
                </a:solidFill>
                <a:latin typeface="Arial"/>
                <a:ea typeface="DejaVu Sans"/>
              </a:rPr>
              <a:t>N°di</a:t>
            </a:r>
            <a:r>
              <a:rPr lang="it-IT" sz="1800" b="0" strike="noStrike" spc="-1" dirty="0">
                <a:solidFill>
                  <a:srgbClr val="000000"/>
                </a:solidFill>
                <a:latin typeface="Arial"/>
                <a:ea typeface="DejaVu Sans"/>
              </a:rPr>
              <a:t> partecipanti: circa 20</a:t>
            </a:r>
            <a:endParaRPr lang="it-IT" sz="1800" b="0" strike="noStrike" spc="-1" dirty="0">
              <a:latin typeface="Arial"/>
            </a:endParaRPr>
          </a:p>
        </p:txBody>
      </p:sp>
      <p:sp>
        <p:nvSpPr>
          <p:cNvPr id="50" name="CustomShape 10"/>
          <p:cNvSpPr/>
          <p:nvPr/>
        </p:nvSpPr>
        <p:spPr>
          <a:xfrm>
            <a:off x="5975280" y="5773080"/>
            <a:ext cx="6215760" cy="36787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it-IT" b="1" spc="-1" dirty="0">
                <a:solidFill>
                  <a:srgbClr val="000000"/>
                </a:solidFill>
                <a:latin typeface="Arial"/>
              </a:rPr>
              <a:t>Partecipazione gratuita </a:t>
            </a:r>
            <a:endParaRPr lang="it-IT" sz="1800" b="0" strike="noStrike" spc="-1" dirty="0">
              <a:latin typeface="Arial"/>
            </a:endParaRPr>
          </a:p>
        </p:txBody>
      </p:sp>
      <p:sp>
        <p:nvSpPr>
          <p:cNvPr id="51" name="CustomShape 11"/>
          <p:cNvSpPr/>
          <p:nvPr/>
        </p:nvSpPr>
        <p:spPr>
          <a:xfrm>
            <a:off x="217080" y="1338480"/>
            <a:ext cx="3167280" cy="1369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it-IT" sz="2800" b="1" strike="noStrike" spc="-1">
                <a:solidFill>
                  <a:srgbClr val="000000"/>
                </a:solidFill>
                <a:latin typeface="Ink Free"/>
                <a:ea typeface="Microsoft YaHei"/>
              </a:rPr>
              <a:t>Il mare </a:t>
            </a:r>
            <a:endParaRPr lang="it-IT" sz="2800" b="0" strike="noStrike" spc="-1">
              <a:latin typeface="Arial"/>
            </a:endParaRPr>
          </a:p>
          <a:p>
            <a:pPr>
              <a:lnSpc>
                <a:spcPct val="100000"/>
              </a:lnSpc>
            </a:pPr>
            <a:r>
              <a:rPr lang="it-IT" sz="2800" b="1" strike="noStrike" spc="-1">
                <a:solidFill>
                  <a:srgbClr val="000000"/>
                </a:solidFill>
                <a:latin typeface="Ink Free"/>
                <a:ea typeface="Microsoft YaHei"/>
              </a:rPr>
              <a:t>in una</a:t>
            </a:r>
            <a:endParaRPr lang="it-IT" sz="2800" b="0" strike="noStrike" spc="-1">
              <a:latin typeface="Arial"/>
            </a:endParaRPr>
          </a:p>
          <a:p>
            <a:pPr>
              <a:lnSpc>
                <a:spcPct val="100000"/>
              </a:lnSpc>
            </a:pPr>
            <a:r>
              <a:rPr lang="it-IT" sz="2800" b="1" strike="noStrike" spc="-1">
                <a:solidFill>
                  <a:srgbClr val="000000"/>
                </a:solidFill>
                <a:latin typeface="Ink Free"/>
                <a:ea typeface="Microsoft YaHei"/>
              </a:rPr>
              <a:t> lente</a:t>
            </a:r>
            <a:endParaRPr lang="it-IT" sz="2800" b="0" strike="noStrike" spc="-1">
              <a:latin typeface="Arial"/>
            </a:endParaRPr>
          </a:p>
        </p:txBody>
      </p:sp>
      <p:pic>
        <p:nvPicPr>
          <p:cNvPr id="52" name="Immagine 51"/>
          <p:cNvPicPr/>
          <p:nvPr/>
        </p:nvPicPr>
        <p:blipFill>
          <a:blip r:embed="rId6"/>
          <a:srcRect l="9238" t="44940" r="19965"/>
          <a:stretch/>
        </p:blipFill>
        <p:spPr>
          <a:xfrm>
            <a:off x="574920" y="3324240"/>
            <a:ext cx="1584720" cy="923400"/>
          </a:xfrm>
          <a:prstGeom prst="rect">
            <a:avLst/>
          </a:prstGeom>
          <a:ln>
            <a:noFill/>
          </a:ln>
        </p:spPr>
      </p:pic>
      <p:sp>
        <p:nvSpPr>
          <p:cNvPr id="53" name="CustomShape 12"/>
          <p:cNvSpPr/>
          <p:nvPr/>
        </p:nvSpPr>
        <p:spPr>
          <a:xfrm rot="45600">
            <a:off x="2089080" y="3637800"/>
            <a:ext cx="291240" cy="283680"/>
          </a:xfrm>
          <a:custGeom>
            <a:avLst/>
            <a:gdLst/>
            <a:ahLst/>
            <a:cxnLst/>
            <a:rect l="l" t="t" r="r" b="b"/>
            <a:pathLst>
              <a:path w="1202" h="1011">
                <a:moveTo>
                  <a:pt x="733" y="0"/>
                </a:moveTo>
                <a:lnTo>
                  <a:pt x="1201" y="500"/>
                </a:lnTo>
                <a:lnTo>
                  <a:pt x="733" y="1010"/>
                </a:lnTo>
                <a:lnTo>
                  <a:pt x="733" y="704"/>
                </a:lnTo>
                <a:lnTo>
                  <a:pt x="222" y="704"/>
                </a:lnTo>
                <a:lnTo>
                  <a:pt x="222" y="296"/>
                </a:lnTo>
                <a:lnTo>
                  <a:pt x="733" y="296"/>
                </a:lnTo>
                <a:lnTo>
                  <a:pt x="733" y="0"/>
                </a:lnTo>
                <a:moveTo>
                  <a:pt x="0" y="297"/>
                </a:moveTo>
                <a:lnTo>
                  <a:pt x="0" y="705"/>
                </a:lnTo>
                <a:lnTo>
                  <a:pt x="55" y="705"/>
                </a:lnTo>
                <a:lnTo>
                  <a:pt x="55" y="297"/>
                </a:lnTo>
                <a:lnTo>
                  <a:pt x="0" y="297"/>
                </a:lnTo>
                <a:moveTo>
                  <a:pt x="111" y="297"/>
                </a:moveTo>
                <a:lnTo>
                  <a:pt x="111" y="704"/>
                </a:lnTo>
                <a:lnTo>
                  <a:pt x="166" y="704"/>
                </a:lnTo>
                <a:lnTo>
                  <a:pt x="166" y="296"/>
                </a:lnTo>
                <a:lnTo>
                  <a:pt x="111" y="297"/>
                </a:lnTo>
              </a:path>
            </a:pathLst>
          </a:custGeom>
          <a:solidFill>
            <a:srgbClr val="729FCF"/>
          </a:solidFill>
          <a:ln>
            <a:solidFill>
              <a:srgbClr val="3465A4"/>
            </a:solidFill>
          </a:ln>
        </p:spPr>
        <p:style>
          <a:lnRef idx="0">
            <a:scrgbClr r="0" g="0" b="0"/>
          </a:lnRef>
          <a:fillRef idx="0">
            <a:scrgbClr r="0" g="0" b="0"/>
          </a:fillRef>
          <a:effectRef idx="0">
            <a:scrgbClr r="0" g="0" b="0"/>
          </a:effectRef>
          <a:fontRef idx="minor"/>
        </p:style>
      </p:sp>
      <p:pic>
        <p:nvPicPr>
          <p:cNvPr id="54" name="Immagine 53"/>
          <p:cNvPicPr/>
          <p:nvPr/>
        </p:nvPicPr>
        <p:blipFill>
          <a:blip r:embed="rId7"/>
          <a:srcRect l="46278" t="32476" r="26169" b="33876"/>
          <a:stretch/>
        </p:blipFill>
        <p:spPr>
          <a:xfrm>
            <a:off x="2412000" y="3528720"/>
            <a:ext cx="1871640" cy="480600"/>
          </a:xfrm>
          <a:prstGeom prst="rect">
            <a:avLst/>
          </a:prstGeom>
          <a:ln>
            <a:noFill/>
          </a:ln>
        </p:spPr>
      </p:pic>
      <p:pic>
        <p:nvPicPr>
          <p:cNvPr id="55" name="Immagine 54"/>
          <p:cNvPicPr/>
          <p:nvPr/>
        </p:nvPicPr>
        <p:blipFill>
          <a:blip r:embed="rId8"/>
          <a:stretch/>
        </p:blipFill>
        <p:spPr>
          <a:xfrm>
            <a:off x="3080520" y="3563640"/>
            <a:ext cx="561240" cy="407880"/>
          </a:xfrm>
          <a:prstGeom prst="rect">
            <a:avLst/>
          </a:prstGeom>
          <a:ln>
            <a:noFill/>
          </a:ln>
        </p:spPr>
      </p:pic>
      <p:pic>
        <p:nvPicPr>
          <p:cNvPr id="56" name="Immagine 55"/>
          <p:cNvPicPr/>
          <p:nvPr/>
        </p:nvPicPr>
        <p:blipFill>
          <a:blip r:embed="rId9">
            <a:lum contrast="4000"/>
          </a:blip>
          <a:stretch/>
        </p:blipFill>
        <p:spPr>
          <a:xfrm>
            <a:off x="2465280" y="3561480"/>
            <a:ext cx="561240" cy="400680"/>
          </a:xfrm>
          <a:prstGeom prst="rect">
            <a:avLst/>
          </a:prstGeom>
          <a:ln>
            <a:noFill/>
          </a:ln>
        </p:spPr>
      </p:pic>
      <p:pic>
        <p:nvPicPr>
          <p:cNvPr id="57" name="Immagine 56"/>
          <p:cNvPicPr/>
          <p:nvPr/>
        </p:nvPicPr>
        <p:blipFill>
          <a:blip r:embed="rId10"/>
          <a:srcRect r="67889"/>
          <a:stretch/>
        </p:blipFill>
        <p:spPr>
          <a:xfrm rot="5328600">
            <a:off x="3776760" y="3485520"/>
            <a:ext cx="415440" cy="552600"/>
          </a:xfrm>
          <a:prstGeom prst="rect">
            <a:avLst/>
          </a:prstGeom>
          <a:ln>
            <a:noFill/>
          </a:ln>
        </p:spPr>
      </p:pic>
      <p:sp>
        <p:nvSpPr>
          <p:cNvPr id="58" name="Line 13"/>
          <p:cNvSpPr/>
          <p:nvPr/>
        </p:nvSpPr>
        <p:spPr>
          <a:xfrm flipH="1">
            <a:off x="720000" y="2844000"/>
            <a:ext cx="1152000" cy="576000"/>
          </a:xfrm>
          <a:prstGeom prst="line">
            <a:avLst/>
          </a:prstGeom>
          <a:ln>
            <a:solidFill>
              <a:srgbClr val="3465A4"/>
            </a:solidFill>
          </a:ln>
        </p:spPr>
        <p:style>
          <a:lnRef idx="0">
            <a:scrgbClr r="0" g="0" b="0"/>
          </a:lnRef>
          <a:fillRef idx="0">
            <a:scrgbClr r="0" g="0" b="0"/>
          </a:fillRef>
          <a:effectRef idx="0">
            <a:scrgbClr r="0" g="0" b="0"/>
          </a:effectRef>
          <a:fontRef idx="minor"/>
        </p:style>
      </p:sp>
      <p:sp>
        <p:nvSpPr>
          <p:cNvPr id="59" name="Line 14"/>
          <p:cNvSpPr/>
          <p:nvPr/>
        </p:nvSpPr>
        <p:spPr>
          <a:xfrm flipH="1">
            <a:off x="1656000" y="2844000"/>
            <a:ext cx="216000" cy="612000"/>
          </a:xfrm>
          <a:prstGeom prst="line">
            <a:avLst/>
          </a:prstGeom>
          <a:ln>
            <a:solidFill>
              <a:srgbClr val="3465A4"/>
            </a:solidFill>
          </a:ln>
        </p:spPr>
        <p:style>
          <a:lnRef idx="0">
            <a:scrgbClr r="0" g="0" b="0"/>
          </a:lnRef>
          <a:fillRef idx="0">
            <a:scrgbClr r="0" g="0" b="0"/>
          </a:fillRef>
          <a:effectRef idx="0">
            <a:scrgbClr r="0" g="0" b="0"/>
          </a:effectRef>
          <a:fontRef idx="minor"/>
        </p:style>
      </p:sp>
      <p:pic>
        <p:nvPicPr>
          <p:cNvPr id="2" name="Immagine 1">
            <a:extLst>
              <a:ext uri="{FF2B5EF4-FFF2-40B4-BE49-F238E27FC236}">
                <a16:creationId xmlns:a16="http://schemas.microsoft.com/office/drawing/2014/main" id="{F711071A-07D6-8E0F-6A40-775E84A4A7B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36401" y="6072781"/>
            <a:ext cx="4363031" cy="622436"/>
          </a:xfrm>
          <a:prstGeom prst="rect">
            <a:avLst/>
          </a:prstGeom>
        </p:spPr>
      </p:pic>
    </p:spTree>
    <p:extLst>
      <p:ext uri="{BB962C8B-B14F-4D97-AF65-F5344CB8AC3E}">
        <p14:creationId xmlns:p14="http://schemas.microsoft.com/office/powerpoint/2010/main" val="1134207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cstate="print">
            <a:extLst>
              <a:ext uri="{BEBA8EAE-BF5A-486C-A8C5-ECC9F3942E4B}">
                <a14:imgProps xmlns:a14="http://schemas.microsoft.com/office/drawing/2010/main">
                  <a14:imgLayer r:embed="rId3">
                    <a14:imgEffect>
                      <a14:brightnessContrast contrast="-100000"/>
                    </a14:imgEffect>
                  </a14:imgLayer>
                </a14:imgProps>
              </a:ext>
              <a:ext uri="{28A0092B-C50C-407E-A947-70E740481C1C}">
                <a14:useLocalDpi xmlns:a14="http://schemas.microsoft.com/office/drawing/2010/main" val="0"/>
              </a:ext>
            </a:extLst>
          </a:blip>
          <a:stretch>
            <a:fillRect/>
          </a:stretch>
        </p:blipFill>
        <p:spPr>
          <a:xfrm>
            <a:off x="5391135" y="-126171"/>
            <a:ext cx="6800865" cy="6858000"/>
          </a:xfrm>
          <a:prstGeom prst="rect">
            <a:avLst/>
          </a:prstGeom>
        </p:spPr>
      </p:pic>
      <p:sp>
        <p:nvSpPr>
          <p:cNvPr id="8" name="CasellaDiTesto 7"/>
          <p:cNvSpPr txBox="1"/>
          <p:nvPr/>
        </p:nvSpPr>
        <p:spPr>
          <a:xfrm>
            <a:off x="314483" y="161931"/>
            <a:ext cx="4489912" cy="646331"/>
          </a:xfrm>
          <a:prstGeom prst="rect">
            <a:avLst/>
          </a:prstGeom>
          <a:noFill/>
        </p:spPr>
        <p:txBody>
          <a:bodyPr wrap="square" rtlCol="0">
            <a:spAutoFit/>
          </a:bodyPr>
          <a:lstStyle/>
          <a:p>
            <a:r>
              <a:rPr lang="it-IT">
                <a:latin typeface="Arial" panose="020B0604020202020204" pitchFamily="34" charset="0"/>
                <a:cs typeface="Arial" panose="020B0604020202020204" pitchFamily="34" charset="0"/>
              </a:rPr>
              <a:t>Laboratorio tenuto da: </a:t>
            </a:r>
          </a:p>
          <a:p>
            <a:r>
              <a:rPr lang="en-GB" sz="1800" kern="50" err="1">
                <a:effectLst/>
                <a:latin typeface="Calibri" panose="020F0502020204030204" pitchFamily="34" charset="0"/>
                <a:ea typeface="Calibri" panose="020F0502020204030204" pitchFamily="34" charset="0"/>
                <a:hlinkClick r:id="rId4"/>
              </a:rPr>
              <a:t>Bluenergy</a:t>
            </a:r>
            <a:r>
              <a:rPr lang="en-GB" sz="1800" kern="50">
                <a:effectLst/>
                <a:latin typeface="Calibri" panose="020F0502020204030204" pitchFamily="34" charset="0"/>
                <a:ea typeface="Calibri" panose="020F0502020204030204" pitchFamily="34" charset="0"/>
                <a:hlinkClick r:id="rId4"/>
              </a:rPr>
              <a:t> Revolution </a:t>
            </a:r>
            <a:r>
              <a:rPr lang="en-GB" sz="1800" kern="50" err="1">
                <a:effectLst/>
                <a:latin typeface="Calibri" panose="020F0502020204030204" pitchFamily="34" charset="0"/>
                <a:ea typeface="Calibri" panose="020F0502020204030204" pitchFamily="34" charset="0"/>
                <a:hlinkClick r:id="rId4"/>
              </a:rPr>
              <a:t>s.c.a.r.l</a:t>
            </a:r>
            <a:r>
              <a:rPr lang="en-GB" sz="1800" kern="50">
                <a:effectLst/>
                <a:latin typeface="Calibri" panose="020F0502020204030204" pitchFamily="34" charset="0"/>
                <a:ea typeface="Calibri" panose="020F0502020204030204" pitchFamily="34" charset="0"/>
                <a:hlinkClick r:id="rId4"/>
              </a:rPr>
              <a:t>.</a:t>
            </a:r>
            <a:r>
              <a:rPr lang="it-IT">
                <a:latin typeface="Arial" panose="020B0604020202020204" pitchFamily="34" charset="0"/>
                <a:cs typeface="Arial" panose="020B0604020202020204" pitchFamily="34" charset="0"/>
                <a:hlinkClick r:id="rId4"/>
              </a:rPr>
              <a:t> </a:t>
            </a:r>
            <a:endParaRPr lang="it-IT">
              <a:latin typeface="Arial" panose="020B0604020202020204" pitchFamily="34" charset="0"/>
              <a:cs typeface="Arial" panose="020B0604020202020204" pitchFamily="34" charset="0"/>
            </a:endParaRPr>
          </a:p>
        </p:txBody>
      </p:sp>
      <p:sp>
        <p:nvSpPr>
          <p:cNvPr id="2" name="CasellaDiTesto 1"/>
          <p:cNvSpPr txBox="1"/>
          <p:nvPr/>
        </p:nvSpPr>
        <p:spPr>
          <a:xfrm>
            <a:off x="6036945" y="5125"/>
            <a:ext cx="6096000" cy="1077218"/>
          </a:xfrm>
          <a:prstGeom prst="rect">
            <a:avLst/>
          </a:prstGeom>
          <a:noFill/>
        </p:spPr>
        <p:txBody>
          <a:bodyPr wrap="square" rtlCol="0">
            <a:spAutoFit/>
          </a:bodyPr>
          <a:lstStyle/>
          <a:p>
            <a:r>
              <a:rPr lang="it-IT" sz="3200" b="1">
                <a:latin typeface="Arial" panose="020B0604020202020204" pitchFamily="34" charset="0"/>
                <a:cs typeface="Arial" panose="020B0604020202020204" pitchFamily="34" charset="0"/>
              </a:rPr>
              <a:t>Idrogeno: Il futuro sostenibile della Blue Economy</a:t>
            </a:r>
          </a:p>
        </p:txBody>
      </p:sp>
      <p:sp>
        <p:nvSpPr>
          <p:cNvPr id="11" name="Rettangolo 10"/>
          <p:cNvSpPr/>
          <p:nvPr/>
        </p:nvSpPr>
        <p:spPr>
          <a:xfrm>
            <a:off x="217170" y="1338330"/>
            <a:ext cx="4103370" cy="29832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CasellaDiTesto 11"/>
          <p:cNvSpPr txBox="1"/>
          <p:nvPr/>
        </p:nvSpPr>
        <p:spPr>
          <a:xfrm>
            <a:off x="374883" y="1500895"/>
            <a:ext cx="1554480" cy="646331"/>
          </a:xfrm>
          <a:prstGeom prst="rect">
            <a:avLst/>
          </a:prstGeom>
          <a:noFill/>
        </p:spPr>
        <p:txBody>
          <a:bodyPr wrap="square" rtlCol="0">
            <a:spAutoFit/>
          </a:bodyPr>
          <a:lstStyle/>
          <a:p>
            <a:r>
              <a:rPr lang="it-IT">
                <a:latin typeface="Arial" panose="020B0604020202020204" pitchFamily="34" charset="0"/>
                <a:cs typeface="Arial" panose="020B0604020202020204" pitchFamily="34" charset="0"/>
              </a:rPr>
              <a:t>Immagine</a:t>
            </a:r>
          </a:p>
          <a:p>
            <a:endParaRPr lang="it-IT"/>
          </a:p>
        </p:txBody>
      </p:sp>
      <p:sp>
        <p:nvSpPr>
          <p:cNvPr id="13" name="CasellaDiTesto 12">
            <a:extLst>
              <a:ext uri="{FF2B5EF4-FFF2-40B4-BE49-F238E27FC236}">
                <a16:creationId xmlns:a16="http://schemas.microsoft.com/office/drawing/2014/main" id="{9F1CF425-E976-47EC-8631-56AA1F1787DD}"/>
              </a:ext>
            </a:extLst>
          </p:cNvPr>
          <p:cNvSpPr txBox="1"/>
          <p:nvPr/>
        </p:nvSpPr>
        <p:spPr>
          <a:xfrm>
            <a:off x="6096000" y="3302829"/>
            <a:ext cx="4801299" cy="646331"/>
          </a:xfrm>
          <a:prstGeom prst="rect">
            <a:avLst/>
          </a:prstGeom>
          <a:noFill/>
        </p:spPr>
        <p:txBody>
          <a:bodyPr wrap="square" rtlCol="0">
            <a:spAutoFit/>
          </a:bodyPr>
          <a:lstStyle/>
          <a:p>
            <a:r>
              <a:rPr lang="it-IT" b="1" dirty="0">
                <a:latin typeface="Arial" panose="020B0604020202020204" pitchFamily="34" charset="0"/>
                <a:cs typeface="Arial" panose="020B0604020202020204" pitchFamily="34" charset="0"/>
              </a:rPr>
              <a:t>Durata</a:t>
            </a:r>
          </a:p>
          <a:p>
            <a:r>
              <a:rPr lang="it-IT" dirty="0">
                <a:latin typeface="Arial" panose="020B0604020202020204" pitchFamily="34" charset="0"/>
                <a:cs typeface="Arial" panose="020B0604020202020204" pitchFamily="34" charset="0"/>
              </a:rPr>
              <a:t>Circa 2 ore</a:t>
            </a:r>
          </a:p>
        </p:txBody>
      </p:sp>
      <p:sp>
        <p:nvSpPr>
          <p:cNvPr id="14" name="CasellaDiTesto 13">
            <a:extLst>
              <a:ext uri="{FF2B5EF4-FFF2-40B4-BE49-F238E27FC236}">
                <a16:creationId xmlns:a16="http://schemas.microsoft.com/office/drawing/2014/main" id="{5F646134-D171-418D-B6A4-B8508D28A5B4}"/>
              </a:ext>
            </a:extLst>
          </p:cNvPr>
          <p:cNvSpPr txBox="1"/>
          <p:nvPr/>
        </p:nvSpPr>
        <p:spPr>
          <a:xfrm>
            <a:off x="6036945" y="4225074"/>
            <a:ext cx="4775666" cy="646331"/>
          </a:xfrm>
          <a:prstGeom prst="rect">
            <a:avLst/>
          </a:prstGeom>
          <a:noFill/>
        </p:spPr>
        <p:txBody>
          <a:bodyPr wrap="none" rtlCol="0">
            <a:spAutoFit/>
          </a:bodyPr>
          <a:lstStyle/>
          <a:p>
            <a:r>
              <a:rPr lang="it-IT" b="1">
                <a:latin typeface="Arial" panose="020B0604020202020204" pitchFamily="34" charset="0"/>
                <a:cs typeface="Arial" panose="020B0604020202020204" pitchFamily="34" charset="0"/>
              </a:rPr>
              <a:t>Profilo e numero partecipanti</a:t>
            </a:r>
          </a:p>
          <a:p>
            <a:r>
              <a:rPr lang="it-IT">
                <a:latin typeface="Arial" panose="020B0604020202020204" pitchFamily="34" charset="0"/>
                <a:cs typeface="Arial" panose="020B0604020202020204" pitchFamily="34" charset="0"/>
              </a:rPr>
              <a:t>10-25 Studenti scuole superiori e Universitari</a:t>
            </a:r>
          </a:p>
        </p:txBody>
      </p:sp>
      <p:sp>
        <p:nvSpPr>
          <p:cNvPr id="15" name="CasellaDiTesto 14">
            <a:extLst>
              <a:ext uri="{FF2B5EF4-FFF2-40B4-BE49-F238E27FC236}">
                <a16:creationId xmlns:a16="http://schemas.microsoft.com/office/drawing/2014/main" id="{A5183E86-FA42-495B-BB3B-7A6A476301F6}"/>
              </a:ext>
            </a:extLst>
          </p:cNvPr>
          <p:cNvSpPr txBox="1"/>
          <p:nvPr/>
        </p:nvSpPr>
        <p:spPr>
          <a:xfrm>
            <a:off x="6036945" y="5238511"/>
            <a:ext cx="2935419" cy="923330"/>
          </a:xfrm>
          <a:prstGeom prst="rect">
            <a:avLst/>
          </a:prstGeom>
          <a:noFill/>
        </p:spPr>
        <p:txBody>
          <a:bodyPr wrap="none" rtlCol="0">
            <a:spAutoFit/>
          </a:bodyPr>
          <a:lstStyle/>
          <a:p>
            <a:r>
              <a:rPr lang="it-IT" b="1">
                <a:latin typeface="Arial" panose="020B0604020202020204" pitchFamily="34" charset="0"/>
                <a:cs typeface="Arial" panose="020B0604020202020204" pitchFamily="34" charset="0"/>
              </a:rPr>
              <a:t>Partecipazione gratuita</a:t>
            </a:r>
            <a:r>
              <a:rPr lang="it-IT" b="1"/>
              <a:t>    </a:t>
            </a:r>
          </a:p>
          <a:p>
            <a:endParaRPr lang="it-IT"/>
          </a:p>
          <a:p>
            <a:endParaRPr lang="it-IT"/>
          </a:p>
        </p:txBody>
      </p:sp>
      <p:sp>
        <p:nvSpPr>
          <p:cNvPr id="16" name="Rettangolo 15">
            <a:extLst>
              <a:ext uri="{FF2B5EF4-FFF2-40B4-BE49-F238E27FC236}">
                <a16:creationId xmlns:a16="http://schemas.microsoft.com/office/drawing/2014/main" id="{1F1D85B7-554A-440C-A48E-D91E0A816EBB}"/>
              </a:ext>
            </a:extLst>
          </p:cNvPr>
          <p:cNvSpPr/>
          <p:nvPr/>
        </p:nvSpPr>
        <p:spPr>
          <a:xfrm>
            <a:off x="6096000" y="6170205"/>
            <a:ext cx="6096000" cy="344978"/>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CasellaDiTesto 16">
            <a:extLst>
              <a:ext uri="{FF2B5EF4-FFF2-40B4-BE49-F238E27FC236}">
                <a16:creationId xmlns:a16="http://schemas.microsoft.com/office/drawing/2014/main" id="{796ABF0C-841A-49D9-AF6D-D1A8C5195B22}"/>
              </a:ext>
            </a:extLst>
          </p:cNvPr>
          <p:cNvSpPr txBox="1"/>
          <p:nvPr/>
        </p:nvSpPr>
        <p:spPr>
          <a:xfrm>
            <a:off x="6036945" y="1338330"/>
            <a:ext cx="6146800" cy="646331"/>
          </a:xfrm>
          <a:prstGeom prst="rect">
            <a:avLst/>
          </a:prstGeom>
          <a:noFill/>
        </p:spPr>
        <p:txBody>
          <a:bodyPr wrap="square">
            <a:spAutoFit/>
          </a:bodyPr>
          <a:lstStyle/>
          <a:p>
            <a:r>
              <a:rPr lang="it-IT" sz="1800">
                <a:effectLst/>
                <a:latin typeface="Calibri" panose="020F0502020204030204" pitchFamily="34" charset="0"/>
                <a:ea typeface="Calibri" panose="020F0502020204030204" pitchFamily="34" charset="0"/>
                <a:cs typeface="Times New Roman" panose="02020603050405020304" pitchFamily="18" charset="0"/>
              </a:rPr>
              <a:t>Un laboratorio per far avvicinare gli studenti alla tecnologia innovativa di propulsione energetica per barche: l’</a:t>
            </a:r>
            <a:r>
              <a:rPr lang="it-IT" sz="1800" b="1">
                <a:effectLst/>
                <a:latin typeface="Calibri" panose="020F0502020204030204" pitchFamily="34" charset="0"/>
                <a:ea typeface="Calibri" panose="020F0502020204030204" pitchFamily="34" charset="0"/>
                <a:cs typeface="Times New Roman" panose="02020603050405020304" pitchFamily="18" charset="0"/>
              </a:rPr>
              <a:t>idrogeno</a:t>
            </a:r>
            <a:endParaRPr lang="en-GB" sz="1800" kern="50" dirty="0">
              <a:effectLst/>
              <a:latin typeface="Calibri" panose="020F0502020204030204" pitchFamily="34" charset="0"/>
              <a:ea typeface="Calibri" panose="020F0502020204030204" pitchFamily="34" charset="0"/>
            </a:endParaRPr>
          </a:p>
        </p:txBody>
      </p:sp>
      <p:pic>
        <p:nvPicPr>
          <p:cNvPr id="10" name="Immagine 9">
            <a:extLst>
              <a:ext uri="{FF2B5EF4-FFF2-40B4-BE49-F238E27FC236}">
                <a16:creationId xmlns:a16="http://schemas.microsoft.com/office/drawing/2014/main" id="{6EBDA9B6-BE05-4013-BC0C-802B6A5A6FB1}"/>
              </a:ext>
            </a:extLst>
          </p:cNvPr>
          <p:cNvPicPr>
            <a:picLocks noChangeAspect="1"/>
          </p:cNvPicPr>
          <p:nvPr/>
        </p:nvPicPr>
        <p:blipFill>
          <a:blip r:embed="rId5"/>
          <a:stretch>
            <a:fillRect/>
          </a:stretch>
        </p:blipFill>
        <p:spPr>
          <a:xfrm>
            <a:off x="27444" y="1197195"/>
            <a:ext cx="5775186" cy="3265500"/>
          </a:xfrm>
          <a:prstGeom prst="rect">
            <a:avLst/>
          </a:prstGeom>
        </p:spPr>
      </p:pic>
      <p:pic>
        <p:nvPicPr>
          <p:cNvPr id="4" name="Immagine 3">
            <a:extLst>
              <a:ext uri="{FF2B5EF4-FFF2-40B4-BE49-F238E27FC236}">
                <a16:creationId xmlns:a16="http://schemas.microsoft.com/office/drawing/2014/main" id="{7FD7145B-61BB-0424-A496-83B43CF15A6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6401" y="6072781"/>
            <a:ext cx="4363031" cy="622436"/>
          </a:xfrm>
          <a:prstGeom prst="rect">
            <a:avLst/>
          </a:prstGeom>
        </p:spPr>
      </p:pic>
    </p:spTree>
    <p:extLst>
      <p:ext uri="{BB962C8B-B14F-4D97-AF65-F5344CB8AC3E}">
        <p14:creationId xmlns:p14="http://schemas.microsoft.com/office/powerpoint/2010/main" val="2972493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3D09407-53BC-485E-B4CE-BC5E4FC4B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21DB988-49FC-4608-B0A2-E2F3A4019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497C826D-4B45-93D7-E40C-AE97EE748B65}"/>
              </a:ext>
            </a:extLst>
          </p:cNvPr>
          <p:cNvSpPr>
            <a:spLocks noGrp="1"/>
          </p:cNvSpPr>
          <p:nvPr>
            <p:ph type="title"/>
          </p:nvPr>
        </p:nvSpPr>
        <p:spPr>
          <a:xfrm>
            <a:off x="518159" y="3813048"/>
            <a:ext cx="10640754" cy="1865621"/>
          </a:xfrm>
        </p:spPr>
        <p:txBody>
          <a:bodyPr vert="horz" lIns="91440" tIns="45720" rIns="91440" bIns="45720" rtlCol="0" anchor="b">
            <a:normAutofit fontScale="90000"/>
          </a:bodyPr>
          <a:lstStyle/>
          <a:p>
            <a:pPr algn="ctr"/>
            <a:r>
              <a:rPr lang="en-US" sz="2200" b="1" kern="1200" dirty="0">
                <a:solidFill>
                  <a:schemeClr val="tx2"/>
                </a:solidFill>
                <a:latin typeface="+mj-lt"/>
                <a:ea typeface="+mj-ea"/>
                <a:cs typeface="+mj-cs"/>
              </a:rPr>
              <a:t>Le </a:t>
            </a:r>
            <a:r>
              <a:rPr lang="en-US" sz="2200" b="1" kern="1200" dirty="0" err="1">
                <a:solidFill>
                  <a:schemeClr val="tx2"/>
                </a:solidFill>
                <a:latin typeface="+mj-lt"/>
                <a:ea typeface="+mj-ea"/>
                <a:cs typeface="+mj-cs"/>
              </a:rPr>
              <a:t>competenze</a:t>
            </a:r>
            <a:r>
              <a:rPr lang="en-US" sz="2200" b="1" kern="1200" dirty="0">
                <a:solidFill>
                  <a:schemeClr val="tx2"/>
                </a:solidFill>
                <a:latin typeface="+mj-lt"/>
                <a:ea typeface="+mj-ea"/>
                <a:cs typeface="+mj-cs"/>
              </a:rPr>
              <a:t> </a:t>
            </a:r>
            <a:r>
              <a:rPr lang="en-US" sz="2200" b="1" dirty="0" err="1">
                <a:solidFill>
                  <a:schemeClr val="tx2"/>
                </a:solidFill>
              </a:rPr>
              <a:t>blu</a:t>
            </a:r>
            <a:r>
              <a:rPr lang="en-US" sz="2200" b="1" dirty="0">
                <a:solidFill>
                  <a:schemeClr val="tx2"/>
                </a:solidFill>
              </a:rPr>
              <a:t> </a:t>
            </a:r>
            <a:r>
              <a:rPr lang="en-US" sz="2200" b="1" dirty="0" err="1">
                <a:solidFill>
                  <a:schemeClr val="tx2"/>
                </a:solidFill>
              </a:rPr>
              <a:t>sono</a:t>
            </a:r>
            <a:r>
              <a:rPr lang="en-US" sz="2200" b="1" dirty="0">
                <a:solidFill>
                  <a:schemeClr val="tx2"/>
                </a:solidFill>
              </a:rPr>
              <a:t> un </a:t>
            </a:r>
            <a:r>
              <a:rPr lang="en-US" sz="2200" b="1" dirty="0" err="1">
                <a:solidFill>
                  <a:schemeClr val="tx2"/>
                </a:solidFill>
              </a:rPr>
              <a:t>tema</a:t>
            </a:r>
            <a:r>
              <a:rPr lang="en-US" sz="2200" b="1" dirty="0">
                <a:solidFill>
                  <a:schemeClr val="tx2"/>
                </a:solidFill>
              </a:rPr>
              <a:t> </a:t>
            </a:r>
            <a:r>
              <a:rPr lang="en-US" sz="2200" b="1" dirty="0" err="1">
                <a:solidFill>
                  <a:schemeClr val="tx2"/>
                </a:solidFill>
              </a:rPr>
              <a:t>importante</a:t>
            </a:r>
            <a:r>
              <a:rPr lang="en-US" sz="2200" b="1" dirty="0">
                <a:solidFill>
                  <a:schemeClr val="tx2"/>
                </a:solidFill>
              </a:rPr>
              <a:t> da </a:t>
            </a:r>
            <a:r>
              <a:rPr lang="en-US" sz="2200" b="1" dirty="0" err="1">
                <a:solidFill>
                  <a:schemeClr val="tx2"/>
                </a:solidFill>
              </a:rPr>
              <a:t>trattare</a:t>
            </a:r>
            <a:r>
              <a:rPr lang="en-US" sz="2200" b="1" dirty="0">
                <a:solidFill>
                  <a:schemeClr val="tx2"/>
                </a:solidFill>
              </a:rPr>
              <a:t> con le future </a:t>
            </a:r>
            <a:r>
              <a:rPr lang="en-US" sz="2200" b="1" dirty="0" err="1">
                <a:solidFill>
                  <a:schemeClr val="tx2"/>
                </a:solidFill>
              </a:rPr>
              <a:t>risorse</a:t>
            </a:r>
            <a:r>
              <a:rPr lang="en-US" sz="2200" b="1" dirty="0">
                <a:solidFill>
                  <a:schemeClr val="tx2"/>
                </a:solidFill>
              </a:rPr>
              <a:t> </a:t>
            </a:r>
            <a:r>
              <a:rPr lang="en-US" sz="2200" b="1" dirty="0" err="1">
                <a:solidFill>
                  <a:schemeClr val="tx2"/>
                </a:solidFill>
              </a:rPr>
              <a:t>umane</a:t>
            </a:r>
            <a:r>
              <a:rPr lang="en-US" sz="2200" b="1" dirty="0">
                <a:solidFill>
                  <a:schemeClr val="tx2"/>
                </a:solidFill>
              </a:rPr>
              <a:t> dei </a:t>
            </a:r>
            <a:r>
              <a:rPr lang="en-US" sz="2200" b="1" dirty="0" err="1">
                <a:solidFill>
                  <a:schemeClr val="tx2"/>
                </a:solidFill>
              </a:rPr>
              <a:t>territori</a:t>
            </a:r>
            <a:r>
              <a:rPr lang="en-US" sz="2200" b="1" dirty="0">
                <a:solidFill>
                  <a:schemeClr val="tx2"/>
                </a:solidFill>
              </a:rPr>
              <a:t> </a:t>
            </a:r>
            <a:r>
              <a:rPr lang="en-US" sz="2200" b="1" dirty="0" err="1">
                <a:solidFill>
                  <a:schemeClr val="tx2"/>
                </a:solidFill>
              </a:rPr>
              <a:t>marini</a:t>
            </a:r>
            <a:r>
              <a:rPr lang="en-US" sz="2200" b="1" dirty="0">
                <a:solidFill>
                  <a:schemeClr val="tx2"/>
                </a:solidFill>
              </a:rPr>
              <a:t>. La </a:t>
            </a:r>
            <a:r>
              <a:rPr lang="en-US" sz="2200" b="1" dirty="0" err="1">
                <a:solidFill>
                  <a:schemeClr val="tx2"/>
                </a:solidFill>
              </a:rPr>
              <a:t>rassegna</a:t>
            </a:r>
            <a:r>
              <a:rPr lang="en-US" sz="2200" b="1" dirty="0">
                <a:solidFill>
                  <a:schemeClr val="tx2"/>
                </a:solidFill>
              </a:rPr>
              <a:t> </a:t>
            </a:r>
            <a:r>
              <a:rPr lang="en-US" sz="2200" b="1" dirty="0" err="1">
                <a:solidFill>
                  <a:schemeClr val="tx2"/>
                </a:solidFill>
              </a:rPr>
              <a:t>cinematografica</a:t>
            </a:r>
            <a:r>
              <a:rPr lang="en-US" sz="2200" b="1" dirty="0">
                <a:solidFill>
                  <a:schemeClr val="tx2"/>
                </a:solidFill>
              </a:rPr>
              <a:t> </a:t>
            </a:r>
            <a:r>
              <a:rPr lang="en-US" sz="2200" b="1" dirty="0" err="1">
                <a:solidFill>
                  <a:schemeClr val="tx2"/>
                </a:solidFill>
              </a:rPr>
              <a:t>che</a:t>
            </a:r>
            <a:r>
              <a:rPr lang="en-US" sz="2200" b="1" dirty="0">
                <a:solidFill>
                  <a:schemeClr val="tx2"/>
                </a:solidFill>
              </a:rPr>
              <a:t> </a:t>
            </a:r>
            <a:r>
              <a:rPr lang="en-US" sz="2200" b="1" dirty="0" err="1">
                <a:solidFill>
                  <a:schemeClr val="tx2"/>
                </a:solidFill>
              </a:rPr>
              <a:t>si</a:t>
            </a:r>
            <a:r>
              <a:rPr lang="en-US" sz="2200" b="1" dirty="0">
                <a:solidFill>
                  <a:schemeClr val="tx2"/>
                </a:solidFill>
              </a:rPr>
              <a:t> propone di </a:t>
            </a:r>
            <a:r>
              <a:rPr lang="en-US" sz="2200" b="1" dirty="0" err="1">
                <a:solidFill>
                  <a:schemeClr val="tx2"/>
                </a:solidFill>
              </a:rPr>
              <a:t>seguito</a:t>
            </a:r>
            <a:r>
              <a:rPr lang="en-US" sz="2200" b="1" dirty="0">
                <a:solidFill>
                  <a:schemeClr val="tx2"/>
                </a:solidFill>
              </a:rPr>
              <a:t> </a:t>
            </a:r>
            <a:r>
              <a:rPr lang="en-US" sz="2200" b="1" dirty="0" err="1">
                <a:solidFill>
                  <a:schemeClr val="tx2"/>
                </a:solidFill>
              </a:rPr>
              <a:t>mira</a:t>
            </a:r>
            <a:r>
              <a:rPr lang="en-US" sz="2200" b="1" dirty="0">
                <a:solidFill>
                  <a:schemeClr val="tx2"/>
                </a:solidFill>
              </a:rPr>
              <a:t> ad </a:t>
            </a:r>
            <a:r>
              <a:rPr lang="en-US" sz="2200" b="1" dirty="0" err="1">
                <a:solidFill>
                  <a:schemeClr val="tx2"/>
                </a:solidFill>
              </a:rPr>
              <a:t>aprire</a:t>
            </a:r>
            <a:r>
              <a:rPr lang="en-US" sz="2200" b="1" dirty="0">
                <a:solidFill>
                  <a:schemeClr val="tx2"/>
                </a:solidFill>
              </a:rPr>
              <a:t> un </a:t>
            </a:r>
            <a:r>
              <a:rPr lang="en-US" sz="2200" b="1" dirty="0" err="1">
                <a:solidFill>
                  <a:schemeClr val="tx2"/>
                </a:solidFill>
              </a:rPr>
              <a:t>dibattito</a:t>
            </a:r>
            <a:r>
              <a:rPr lang="en-US" sz="2200" b="1" dirty="0">
                <a:solidFill>
                  <a:schemeClr val="tx2"/>
                </a:solidFill>
              </a:rPr>
              <a:t> </a:t>
            </a:r>
            <a:r>
              <a:rPr lang="en-US" sz="2200" b="1" dirty="0" err="1">
                <a:solidFill>
                  <a:schemeClr val="tx2"/>
                </a:solidFill>
              </a:rPr>
              <a:t>su</a:t>
            </a:r>
            <a:r>
              <a:rPr lang="en-US" sz="2200" b="1" dirty="0">
                <a:solidFill>
                  <a:schemeClr val="tx2"/>
                </a:solidFill>
              </a:rPr>
              <a:t> </a:t>
            </a:r>
            <a:r>
              <a:rPr lang="en-US" sz="2200" b="1" dirty="0" err="1">
                <a:solidFill>
                  <a:schemeClr val="tx2"/>
                </a:solidFill>
              </a:rPr>
              <a:t>questo</a:t>
            </a:r>
            <a:r>
              <a:rPr lang="en-US" sz="2200" b="1" dirty="0">
                <a:solidFill>
                  <a:schemeClr val="tx2"/>
                </a:solidFill>
              </a:rPr>
              <a:t> </a:t>
            </a:r>
            <a:r>
              <a:rPr lang="en-US" sz="2200" b="1" dirty="0" err="1">
                <a:solidFill>
                  <a:schemeClr val="tx2"/>
                </a:solidFill>
              </a:rPr>
              <a:t>importante</a:t>
            </a:r>
            <a:r>
              <a:rPr lang="en-US" sz="2200" b="1" dirty="0">
                <a:solidFill>
                  <a:schemeClr val="tx2"/>
                </a:solidFill>
              </a:rPr>
              <a:t> </a:t>
            </a:r>
            <a:r>
              <a:rPr lang="en-US" sz="2200" b="1" dirty="0" err="1">
                <a:solidFill>
                  <a:schemeClr val="tx2"/>
                </a:solidFill>
              </a:rPr>
              <a:t>tema</a:t>
            </a:r>
            <a:r>
              <a:rPr lang="en-US" sz="2200" b="1" dirty="0">
                <a:solidFill>
                  <a:schemeClr val="tx2"/>
                </a:solidFill>
              </a:rPr>
              <a:t> </a:t>
            </a:r>
            <a:r>
              <a:rPr lang="en-US" sz="2200" b="1" dirty="0" err="1">
                <a:solidFill>
                  <a:schemeClr val="tx2"/>
                </a:solidFill>
              </a:rPr>
              <a:t>facendo</a:t>
            </a:r>
            <a:r>
              <a:rPr lang="en-US" sz="2200" b="1" dirty="0">
                <a:solidFill>
                  <a:schemeClr val="tx2"/>
                </a:solidFill>
              </a:rPr>
              <a:t> leva </a:t>
            </a:r>
            <a:r>
              <a:rPr lang="en-US" sz="2200" b="1" dirty="0" err="1">
                <a:solidFill>
                  <a:schemeClr val="tx2"/>
                </a:solidFill>
              </a:rPr>
              <a:t>su</a:t>
            </a:r>
            <a:r>
              <a:rPr lang="en-US" sz="2200" b="1" dirty="0">
                <a:solidFill>
                  <a:schemeClr val="tx2"/>
                </a:solidFill>
              </a:rPr>
              <a:t> </a:t>
            </a:r>
            <a:r>
              <a:rPr lang="en-US" sz="2200" b="1" dirty="0" err="1">
                <a:solidFill>
                  <a:schemeClr val="tx2"/>
                </a:solidFill>
              </a:rPr>
              <a:t>iniziative</a:t>
            </a:r>
            <a:r>
              <a:rPr lang="en-US" sz="2200" b="1" dirty="0">
                <a:solidFill>
                  <a:schemeClr val="tx2"/>
                </a:solidFill>
              </a:rPr>
              <a:t> </a:t>
            </a:r>
            <a:r>
              <a:rPr lang="en-US" sz="2200" b="1" dirty="0" err="1">
                <a:solidFill>
                  <a:schemeClr val="tx2"/>
                </a:solidFill>
              </a:rPr>
              <a:t>che</a:t>
            </a:r>
            <a:r>
              <a:rPr lang="en-US" sz="2200" b="1" dirty="0">
                <a:solidFill>
                  <a:schemeClr val="tx2"/>
                </a:solidFill>
              </a:rPr>
              <a:t>, </a:t>
            </a:r>
            <a:r>
              <a:rPr lang="en-US" sz="2200" b="1" dirty="0" err="1">
                <a:solidFill>
                  <a:schemeClr val="tx2"/>
                </a:solidFill>
              </a:rPr>
              <a:t>prediligendo</a:t>
            </a:r>
            <a:r>
              <a:rPr lang="en-US" sz="2200" b="1" dirty="0">
                <a:solidFill>
                  <a:schemeClr val="tx2"/>
                </a:solidFill>
              </a:rPr>
              <a:t> </a:t>
            </a:r>
            <a:r>
              <a:rPr lang="en-US" sz="2200" b="1" dirty="0" err="1">
                <a:solidFill>
                  <a:schemeClr val="tx2"/>
                </a:solidFill>
              </a:rPr>
              <a:t>strumenti</a:t>
            </a:r>
            <a:r>
              <a:rPr lang="en-US" sz="2200" b="1" dirty="0">
                <a:solidFill>
                  <a:schemeClr val="tx2"/>
                </a:solidFill>
              </a:rPr>
              <a:t> </a:t>
            </a:r>
            <a:r>
              <a:rPr lang="en-US" sz="2200" b="1" dirty="0" err="1">
                <a:solidFill>
                  <a:schemeClr val="tx2"/>
                </a:solidFill>
              </a:rPr>
              <a:t>artistici</a:t>
            </a:r>
            <a:r>
              <a:rPr lang="en-US" sz="2200" b="1" dirty="0">
                <a:solidFill>
                  <a:schemeClr val="tx2"/>
                </a:solidFill>
              </a:rPr>
              <a:t> </a:t>
            </a:r>
            <a:r>
              <a:rPr lang="en-US" sz="2200" b="1" dirty="0" err="1">
                <a:solidFill>
                  <a:schemeClr val="tx2"/>
                </a:solidFill>
              </a:rPr>
              <a:t>che</a:t>
            </a:r>
            <a:r>
              <a:rPr lang="en-US" sz="2200" b="1" dirty="0">
                <a:solidFill>
                  <a:schemeClr val="tx2"/>
                </a:solidFill>
              </a:rPr>
              <a:t> </a:t>
            </a:r>
            <a:r>
              <a:rPr lang="en-US" sz="2200" b="1" dirty="0" err="1">
                <a:solidFill>
                  <a:schemeClr val="tx2"/>
                </a:solidFill>
              </a:rPr>
              <a:t>coinvolgendo</a:t>
            </a:r>
            <a:r>
              <a:rPr lang="en-US" sz="2200" b="1" dirty="0">
                <a:solidFill>
                  <a:schemeClr val="tx2"/>
                </a:solidFill>
              </a:rPr>
              <a:t> le </a:t>
            </a:r>
            <a:r>
              <a:rPr lang="en-US" sz="2200" b="1" dirty="0" err="1">
                <a:solidFill>
                  <a:schemeClr val="tx2"/>
                </a:solidFill>
              </a:rPr>
              <a:t>emozioni</a:t>
            </a:r>
            <a:r>
              <a:rPr lang="en-US" sz="2200" b="1" dirty="0">
                <a:solidFill>
                  <a:schemeClr val="tx2"/>
                </a:solidFill>
              </a:rPr>
              <a:t>, </a:t>
            </a:r>
            <a:r>
              <a:rPr lang="en-US" sz="2200" b="1" dirty="0" err="1">
                <a:solidFill>
                  <a:schemeClr val="tx2"/>
                </a:solidFill>
              </a:rPr>
              <a:t>hanno</a:t>
            </a:r>
            <a:r>
              <a:rPr lang="en-US" sz="2200" b="1" dirty="0">
                <a:solidFill>
                  <a:schemeClr val="tx2"/>
                </a:solidFill>
              </a:rPr>
              <a:t> un </a:t>
            </a:r>
            <a:r>
              <a:rPr lang="en-US" sz="2200" b="1" dirty="0" err="1">
                <a:solidFill>
                  <a:schemeClr val="tx2"/>
                </a:solidFill>
              </a:rPr>
              <a:t>potenziale</a:t>
            </a:r>
            <a:r>
              <a:rPr lang="en-US" sz="2200" b="1" dirty="0">
                <a:solidFill>
                  <a:schemeClr val="tx2"/>
                </a:solidFill>
              </a:rPr>
              <a:t> </a:t>
            </a:r>
            <a:r>
              <a:rPr lang="en-US" sz="2200" b="1" dirty="0" err="1">
                <a:solidFill>
                  <a:schemeClr val="tx2"/>
                </a:solidFill>
              </a:rPr>
              <a:t>maggiore</a:t>
            </a:r>
            <a:r>
              <a:rPr lang="en-US" sz="2200" b="1" dirty="0">
                <a:solidFill>
                  <a:schemeClr val="tx2"/>
                </a:solidFill>
              </a:rPr>
              <a:t> di </a:t>
            </a:r>
            <a:r>
              <a:rPr lang="en-US" sz="2200" b="1" dirty="0" err="1">
                <a:solidFill>
                  <a:schemeClr val="tx2"/>
                </a:solidFill>
              </a:rPr>
              <a:t>veicolare</a:t>
            </a:r>
            <a:r>
              <a:rPr lang="en-US" sz="2200" b="1" dirty="0">
                <a:solidFill>
                  <a:schemeClr val="tx2"/>
                </a:solidFill>
              </a:rPr>
              <a:t> il </a:t>
            </a:r>
            <a:r>
              <a:rPr lang="en-US" sz="2200" b="1" dirty="0" err="1">
                <a:solidFill>
                  <a:schemeClr val="tx2"/>
                </a:solidFill>
              </a:rPr>
              <a:t>messaggio</a:t>
            </a:r>
            <a:r>
              <a:rPr lang="en-US" sz="2200" b="1" dirty="0">
                <a:solidFill>
                  <a:schemeClr val="tx2"/>
                </a:solidFill>
              </a:rPr>
              <a:t>. </a:t>
            </a:r>
            <a:r>
              <a:rPr lang="en-US" sz="2200" b="1" dirty="0" err="1">
                <a:solidFill>
                  <a:schemeClr val="tx2"/>
                </a:solidFill>
              </a:rPr>
              <a:t>Quali</a:t>
            </a:r>
            <a:r>
              <a:rPr lang="en-US" sz="2200" b="1" dirty="0">
                <a:solidFill>
                  <a:schemeClr val="tx2"/>
                </a:solidFill>
              </a:rPr>
              <a:t> </a:t>
            </a:r>
            <a:r>
              <a:rPr lang="en-US" sz="2200" b="1" dirty="0" err="1">
                <a:solidFill>
                  <a:schemeClr val="tx2"/>
                </a:solidFill>
              </a:rPr>
              <a:t>sono</a:t>
            </a:r>
            <a:r>
              <a:rPr lang="en-US" sz="2200" b="1" dirty="0">
                <a:solidFill>
                  <a:schemeClr val="tx2"/>
                </a:solidFill>
              </a:rPr>
              <a:t> </a:t>
            </a:r>
            <a:r>
              <a:rPr lang="en-US" sz="2200" b="1" dirty="0" err="1">
                <a:solidFill>
                  <a:schemeClr val="tx2"/>
                </a:solidFill>
              </a:rPr>
              <a:t>queste</a:t>
            </a:r>
            <a:r>
              <a:rPr lang="en-US" sz="2200" b="1" dirty="0">
                <a:solidFill>
                  <a:schemeClr val="tx2"/>
                </a:solidFill>
              </a:rPr>
              <a:t> </a:t>
            </a:r>
            <a:r>
              <a:rPr lang="en-US" sz="2200" b="1" dirty="0" err="1">
                <a:solidFill>
                  <a:schemeClr val="tx2"/>
                </a:solidFill>
              </a:rPr>
              <a:t>competenze</a:t>
            </a:r>
            <a:r>
              <a:rPr lang="en-US" sz="2200" b="1" dirty="0">
                <a:solidFill>
                  <a:schemeClr val="tx2"/>
                </a:solidFill>
              </a:rPr>
              <a:t>, come </a:t>
            </a:r>
            <a:r>
              <a:rPr lang="en-US" sz="2200" b="1" dirty="0" err="1">
                <a:solidFill>
                  <a:schemeClr val="tx2"/>
                </a:solidFill>
              </a:rPr>
              <a:t>acquisirle</a:t>
            </a:r>
            <a:r>
              <a:rPr lang="en-US" sz="2200" b="1" dirty="0">
                <a:solidFill>
                  <a:schemeClr val="tx2"/>
                </a:solidFill>
              </a:rPr>
              <a:t> e a </a:t>
            </a:r>
            <a:r>
              <a:rPr lang="en-US" sz="2200" b="1" dirty="0" err="1">
                <a:solidFill>
                  <a:schemeClr val="tx2"/>
                </a:solidFill>
              </a:rPr>
              <a:t>quali</a:t>
            </a:r>
            <a:r>
              <a:rPr lang="en-US" sz="2200" b="1" dirty="0">
                <a:solidFill>
                  <a:schemeClr val="tx2"/>
                </a:solidFill>
              </a:rPr>
              <a:t> </a:t>
            </a:r>
            <a:r>
              <a:rPr lang="en-US" sz="2200" b="1" dirty="0" err="1">
                <a:solidFill>
                  <a:schemeClr val="tx2"/>
                </a:solidFill>
              </a:rPr>
              <a:t>potenziali</a:t>
            </a:r>
            <a:r>
              <a:rPr lang="en-US" sz="2200" b="1" dirty="0">
                <a:solidFill>
                  <a:schemeClr val="tx2"/>
                </a:solidFill>
              </a:rPr>
              <a:t> </a:t>
            </a:r>
            <a:r>
              <a:rPr lang="en-US" sz="2200" b="1" dirty="0" err="1">
                <a:solidFill>
                  <a:schemeClr val="tx2"/>
                </a:solidFill>
              </a:rPr>
              <a:t>lavori</a:t>
            </a:r>
            <a:r>
              <a:rPr lang="en-US" sz="2200" b="1" dirty="0">
                <a:solidFill>
                  <a:schemeClr val="tx2"/>
                </a:solidFill>
              </a:rPr>
              <a:t> </a:t>
            </a:r>
            <a:r>
              <a:rPr lang="en-US" sz="2200" b="1" dirty="0" err="1">
                <a:solidFill>
                  <a:schemeClr val="tx2"/>
                </a:solidFill>
              </a:rPr>
              <a:t>aprono</a:t>
            </a:r>
            <a:r>
              <a:rPr lang="en-US" sz="2200" b="1" dirty="0">
                <a:solidFill>
                  <a:schemeClr val="tx2"/>
                </a:solidFill>
              </a:rPr>
              <a:t> le </a:t>
            </a:r>
            <a:r>
              <a:rPr lang="en-US" sz="2200" b="1" dirty="0" err="1">
                <a:solidFill>
                  <a:schemeClr val="tx2"/>
                </a:solidFill>
              </a:rPr>
              <a:t>porte</a:t>
            </a:r>
            <a:r>
              <a:rPr lang="en-US" sz="2200" b="1" dirty="0">
                <a:solidFill>
                  <a:schemeClr val="tx2"/>
                </a:solidFill>
              </a:rPr>
              <a:t> è </a:t>
            </a:r>
            <a:r>
              <a:rPr lang="en-US" sz="2200" b="1" dirty="0" err="1">
                <a:solidFill>
                  <a:schemeClr val="tx2"/>
                </a:solidFill>
              </a:rPr>
              <a:t>l’oggetto</a:t>
            </a:r>
            <a:r>
              <a:rPr lang="en-US" sz="2200" b="1" dirty="0">
                <a:solidFill>
                  <a:schemeClr val="tx2"/>
                </a:solidFill>
              </a:rPr>
              <a:t> </a:t>
            </a:r>
            <a:r>
              <a:rPr lang="en-US" sz="2200" b="1" dirty="0" err="1">
                <a:solidFill>
                  <a:schemeClr val="tx2"/>
                </a:solidFill>
              </a:rPr>
              <a:t>delle</a:t>
            </a:r>
            <a:r>
              <a:rPr lang="en-US" sz="2200" b="1" dirty="0">
                <a:solidFill>
                  <a:schemeClr val="tx2"/>
                </a:solidFill>
              </a:rPr>
              <a:t> </a:t>
            </a:r>
            <a:r>
              <a:rPr lang="en-US" sz="2200" b="1" dirty="0" err="1">
                <a:solidFill>
                  <a:schemeClr val="tx2"/>
                </a:solidFill>
              </a:rPr>
              <a:t>iniziative</a:t>
            </a:r>
            <a:r>
              <a:rPr lang="en-US" sz="2200" b="1" dirty="0">
                <a:solidFill>
                  <a:schemeClr val="tx2"/>
                </a:solidFill>
              </a:rPr>
              <a:t> </a:t>
            </a:r>
            <a:r>
              <a:rPr lang="en-US" sz="2200" b="1" dirty="0" err="1">
                <a:solidFill>
                  <a:schemeClr val="tx2"/>
                </a:solidFill>
              </a:rPr>
              <a:t>accumunate</a:t>
            </a:r>
            <a:r>
              <a:rPr lang="en-US" sz="2200" b="1" dirty="0">
                <a:solidFill>
                  <a:schemeClr val="tx2"/>
                </a:solidFill>
              </a:rPr>
              <a:t> sotto il </a:t>
            </a:r>
            <a:r>
              <a:rPr lang="en-US" sz="2200" b="1">
                <a:solidFill>
                  <a:schemeClr val="tx2"/>
                </a:solidFill>
              </a:rPr>
              <a:t>cappello</a:t>
            </a:r>
            <a:r>
              <a:rPr lang="en-US" sz="2200" b="1" dirty="0">
                <a:solidFill>
                  <a:schemeClr val="tx2"/>
                </a:solidFill>
              </a:rPr>
              <a:t> </a:t>
            </a:r>
            <a:r>
              <a:rPr lang="en-US" sz="2200" b="1" i="1" dirty="0">
                <a:solidFill>
                  <a:schemeClr val="tx2"/>
                </a:solidFill>
              </a:rPr>
              <a:t>blue skills</a:t>
            </a:r>
            <a:r>
              <a:rPr lang="en-US" sz="2200" b="1" dirty="0">
                <a:solidFill>
                  <a:schemeClr val="tx2"/>
                </a:solidFill>
              </a:rPr>
              <a:t>.</a:t>
            </a:r>
            <a:endParaRPr lang="en-US" sz="5400" b="1" kern="1200" dirty="0">
              <a:solidFill>
                <a:schemeClr val="tx2"/>
              </a:solidFill>
              <a:latin typeface="+mj-lt"/>
              <a:ea typeface="+mj-ea"/>
              <a:cs typeface="+mj-cs"/>
            </a:endParaRPr>
          </a:p>
        </p:txBody>
      </p:sp>
      <p:grpSp>
        <p:nvGrpSpPr>
          <p:cNvPr id="13" name="Group 12">
            <a:extLst>
              <a:ext uri="{FF2B5EF4-FFF2-40B4-BE49-F238E27FC236}">
                <a16:creationId xmlns:a16="http://schemas.microsoft.com/office/drawing/2014/main" id="{E9B930FD-8671-4C4C-ADCF-73AC1D0CD4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676747" y="0"/>
            <a:ext cx="2514948" cy="2174333"/>
            <a:chOff x="-305" y="-4155"/>
            <a:chExt cx="2514948" cy="2174333"/>
          </a:xfrm>
        </p:grpSpPr>
        <p:sp>
          <p:nvSpPr>
            <p:cNvPr id="14" name="Freeform: Shape 13">
              <a:extLst>
                <a:ext uri="{FF2B5EF4-FFF2-40B4-BE49-F238E27FC236}">
                  <a16:creationId xmlns:a16="http://schemas.microsoft.com/office/drawing/2014/main" id="{C35B12C1-569C-4E37-AA33-7EF215F201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23E2660-7810-46F6-8752-187127C83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991DC45-0378-45B3-B325-FB8F98545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7" name="Freeform: Shape 16">
              <a:extLst>
                <a:ext uri="{FF2B5EF4-FFF2-40B4-BE49-F238E27FC236}">
                  <a16:creationId xmlns:a16="http://schemas.microsoft.com/office/drawing/2014/main" id="{E228F5BA-5150-4554-B7EA-93F371F3B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Segnaposto contenuto 3">
            <a:extLst>
              <a:ext uri="{FF2B5EF4-FFF2-40B4-BE49-F238E27FC236}">
                <a16:creationId xmlns:a16="http://schemas.microsoft.com/office/drawing/2014/main" id="{C53A0B42-8759-B87F-DF9B-26B55CC9727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2342" y="917297"/>
            <a:ext cx="11525864" cy="1642435"/>
          </a:xfrm>
          <a:prstGeom prst="rect">
            <a:avLst/>
          </a:prstGeom>
        </p:spPr>
      </p:pic>
      <p:grpSp>
        <p:nvGrpSpPr>
          <p:cNvPr id="19" name="Group 18">
            <a:extLst>
              <a:ext uri="{FF2B5EF4-FFF2-40B4-BE49-F238E27FC236}">
                <a16:creationId xmlns:a16="http://schemas.microsoft.com/office/drawing/2014/main" id="{383C2651-AE0C-4AE4-8725-E2F9414FE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305" y="4322879"/>
            <a:ext cx="3378428" cy="2535121"/>
            <a:chOff x="-305" y="-1"/>
            <a:chExt cx="3832880" cy="2876136"/>
          </a:xfrm>
        </p:grpSpPr>
        <p:sp>
          <p:nvSpPr>
            <p:cNvPr id="20" name="Freeform: Shape 19">
              <a:extLst>
                <a:ext uri="{FF2B5EF4-FFF2-40B4-BE49-F238E27FC236}">
                  <a16:creationId xmlns:a16="http://schemas.microsoft.com/office/drawing/2014/main" id="{CCE13265-B5D2-47B4-A199-E05F390D5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93EBD03-D832-462C-9304-7273698ED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D53D3E2-805E-40D2-964F-352BF6D476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B7A9A916-A926-43E6-800F-432ABC3F2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20468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100000"/>
                    </a14:imgEffect>
                  </a14:imgLayer>
                </a14:imgProps>
              </a:ext>
              <a:ext uri="{28A0092B-C50C-407E-A947-70E740481C1C}">
                <a14:useLocalDpi xmlns:a14="http://schemas.microsoft.com/office/drawing/2010/main" val="0"/>
              </a:ext>
            </a:extLst>
          </a:blip>
          <a:stretch>
            <a:fillRect/>
          </a:stretch>
        </p:blipFill>
        <p:spPr>
          <a:xfrm>
            <a:off x="5391135" y="0"/>
            <a:ext cx="6800865" cy="6858000"/>
          </a:xfrm>
          <a:prstGeom prst="rect">
            <a:avLst/>
          </a:prstGeom>
        </p:spPr>
      </p:pic>
      <p:sp>
        <p:nvSpPr>
          <p:cNvPr id="8" name="CasellaDiTesto 7"/>
          <p:cNvSpPr txBox="1"/>
          <p:nvPr/>
        </p:nvSpPr>
        <p:spPr>
          <a:xfrm>
            <a:off x="334335" y="16851"/>
            <a:ext cx="4489912" cy="646331"/>
          </a:xfrm>
          <a:prstGeom prst="rect">
            <a:avLst/>
          </a:prstGeom>
          <a:noFill/>
        </p:spPr>
        <p:txBody>
          <a:bodyPr wrap="square" rtlCol="0">
            <a:spAutoFit/>
          </a:bodyPr>
          <a:lstStyle/>
          <a:p>
            <a:r>
              <a:rPr lang="it-IT">
                <a:latin typeface="Arial" panose="020B0604020202020204" pitchFamily="34" charset="0"/>
                <a:cs typeface="Arial" panose="020B0604020202020204" pitchFamily="34" charset="0"/>
              </a:rPr>
              <a:t>Laboratorio offerto da: </a:t>
            </a:r>
            <a:r>
              <a:rPr lang="it-IT">
                <a:latin typeface="Arial" panose="020B0604020202020204" pitchFamily="34" charset="0"/>
                <a:cs typeface="Arial" panose="020B0604020202020204" pitchFamily="34" charset="0"/>
                <a:hlinkClick r:id="rId5"/>
              </a:rPr>
              <a:t>ITACA </a:t>
            </a:r>
            <a:r>
              <a:rPr lang="it-IT" err="1">
                <a:latin typeface="Arial" panose="020B0604020202020204" pitchFamily="34" charset="0"/>
                <a:cs typeface="Arial" panose="020B0604020202020204" pitchFamily="34" charset="0"/>
                <a:hlinkClick r:id="rId5"/>
              </a:rPr>
              <a:t>srl</a:t>
            </a:r>
            <a:endParaRPr lang="it-IT">
              <a:latin typeface="Arial" panose="020B0604020202020204" pitchFamily="34" charset="0"/>
              <a:cs typeface="Arial" panose="020B0604020202020204" pitchFamily="34" charset="0"/>
            </a:endParaRPr>
          </a:p>
          <a:p>
            <a:r>
              <a:rPr lang="it-IT">
                <a:latin typeface="Arial" panose="020B0604020202020204" pitchFamily="34" charset="0"/>
                <a:cs typeface="Arial" panose="020B0604020202020204" pitchFamily="34" charset="0"/>
              </a:rPr>
              <a:t>Relatore: da definire</a:t>
            </a:r>
          </a:p>
        </p:txBody>
      </p:sp>
      <p:sp>
        <p:nvSpPr>
          <p:cNvPr id="9" name="CasellaDiTesto 8"/>
          <p:cNvSpPr txBox="1"/>
          <p:nvPr/>
        </p:nvSpPr>
        <p:spPr>
          <a:xfrm>
            <a:off x="217170" y="4523809"/>
            <a:ext cx="4103370" cy="369332"/>
          </a:xfrm>
          <a:prstGeom prst="rect">
            <a:avLst/>
          </a:prstGeom>
          <a:noFill/>
        </p:spPr>
        <p:txBody>
          <a:bodyPr wrap="square" rtlCol="0">
            <a:spAutoFit/>
          </a:bodyPr>
          <a:lstStyle/>
          <a:p>
            <a:r>
              <a:rPr lang="it-IT" u="sng" kern="50">
                <a:solidFill>
                  <a:srgbClr val="0000FF"/>
                </a:solidFill>
                <a:latin typeface="Calibri" panose="020F0502020204030204" pitchFamily="34" charset="0"/>
                <a:cs typeface="Arial" panose="020B0604020202020204" pitchFamily="34" charset="0"/>
              </a:rPr>
              <a:t> </a:t>
            </a:r>
            <a:endParaRPr lang="it-IT">
              <a:latin typeface="Arial" panose="020B0604020202020204" pitchFamily="34" charset="0"/>
              <a:cs typeface="Arial" panose="020B0604020202020204" pitchFamily="34" charset="0"/>
            </a:endParaRPr>
          </a:p>
        </p:txBody>
      </p:sp>
      <p:sp>
        <p:nvSpPr>
          <p:cNvPr id="2" name="CasellaDiTesto 1"/>
          <p:cNvSpPr txBox="1"/>
          <p:nvPr/>
        </p:nvSpPr>
        <p:spPr>
          <a:xfrm>
            <a:off x="6036945" y="5125"/>
            <a:ext cx="6096000" cy="1077218"/>
          </a:xfrm>
          <a:prstGeom prst="rect">
            <a:avLst/>
          </a:prstGeom>
          <a:noFill/>
        </p:spPr>
        <p:txBody>
          <a:bodyPr wrap="square" rtlCol="0">
            <a:spAutoFit/>
          </a:bodyPr>
          <a:lstStyle/>
          <a:p>
            <a:r>
              <a:rPr lang="it-IT" sz="3200" b="1">
                <a:latin typeface="Arial" panose="020B0604020202020204" pitchFamily="34" charset="0"/>
                <a:cs typeface="Arial" panose="020B0604020202020204" pitchFamily="34" charset="0"/>
              </a:rPr>
              <a:t>Titolo: </a:t>
            </a:r>
            <a:r>
              <a:rPr lang="it-IT" sz="3200" u="sng"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Peninsula</a:t>
            </a:r>
            <a:endParaRPr lang="it-IT" sz="3200">
              <a:effectLst/>
              <a:latin typeface="Calibri" panose="020F0502020204030204" pitchFamily="34" charset="0"/>
              <a:ea typeface="Calibri" panose="020F0502020204030204" pitchFamily="34" charset="0"/>
              <a:cs typeface="Times New Roman" panose="02020603050405020304" pitchFamily="18" charset="0"/>
            </a:endParaRPr>
          </a:p>
          <a:p>
            <a:endParaRPr lang="it-IT" sz="3200" b="1">
              <a:latin typeface="Arial" panose="020B0604020202020204" pitchFamily="34" charset="0"/>
              <a:cs typeface="Arial" panose="020B0604020202020204" pitchFamily="34" charset="0"/>
            </a:endParaRPr>
          </a:p>
        </p:txBody>
      </p:sp>
      <p:sp>
        <p:nvSpPr>
          <p:cNvPr id="11" name="Rettangolo 10"/>
          <p:cNvSpPr/>
          <p:nvPr/>
        </p:nvSpPr>
        <p:spPr>
          <a:xfrm>
            <a:off x="217170" y="1338330"/>
            <a:ext cx="4103370" cy="29832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CasellaDiTesto 12">
            <a:extLst>
              <a:ext uri="{FF2B5EF4-FFF2-40B4-BE49-F238E27FC236}">
                <a16:creationId xmlns:a16="http://schemas.microsoft.com/office/drawing/2014/main" id="{9F1CF425-E976-47EC-8631-56AA1F1787DD}"/>
              </a:ext>
            </a:extLst>
          </p:cNvPr>
          <p:cNvSpPr txBox="1"/>
          <p:nvPr/>
        </p:nvSpPr>
        <p:spPr>
          <a:xfrm>
            <a:off x="6036945" y="3159221"/>
            <a:ext cx="4801299" cy="923330"/>
          </a:xfrm>
          <a:prstGeom prst="rect">
            <a:avLst/>
          </a:prstGeom>
          <a:noFill/>
        </p:spPr>
        <p:txBody>
          <a:bodyPr wrap="square" rtlCol="0">
            <a:spAutoFit/>
          </a:bodyPr>
          <a:lstStyle/>
          <a:p>
            <a:r>
              <a:rPr lang="it-IT" b="1">
                <a:latin typeface="Arial" panose="020B0604020202020204" pitchFamily="34" charset="0"/>
                <a:cs typeface="Arial" panose="020B0604020202020204" pitchFamily="34" charset="0"/>
              </a:rPr>
              <a:t>Durata</a:t>
            </a:r>
          </a:p>
          <a:p>
            <a:r>
              <a:rPr lang="it-IT">
                <a:latin typeface="Arial" panose="020B0604020202020204" pitchFamily="34" charset="0"/>
                <a:cs typeface="Arial" panose="020B0604020202020204" pitchFamily="34" charset="0"/>
              </a:rPr>
              <a:t>Circa 1 incontro da 55 min + 30 min discussione</a:t>
            </a:r>
          </a:p>
        </p:txBody>
      </p:sp>
      <p:sp>
        <p:nvSpPr>
          <p:cNvPr id="14" name="CasellaDiTesto 13">
            <a:extLst>
              <a:ext uri="{FF2B5EF4-FFF2-40B4-BE49-F238E27FC236}">
                <a16:creationId xmlns:a16="http://schemas.microsoft.com/office/drawing/2014/main" id="{5F646134-D171-418D-B6A4-B8508D28A5B4}"/>
              </a:ext>
            </a:extLst>
          </p:cNvPr>
          <p:cNvSpPr txBox="1"/>
          <p:nvPr/>
        </p:nvSpPr>
        <p:spPr>
          <a:xfrm>
            <a:off x="6036945" y="4415879"/>
            <a:ext cx="3390672" cy="646331"/>
          </a:xfrm>
          <a:prstGeom prst="rect">
            <a:avLst/>
          </a:prstGeom>
          <a:noFill/>
        </p:spPr>
        <p:txBody>
          <a:bodyPr wrap="none" rtlCol="0">
            <a:spAutoFit/>
          </a:bodyPr>
          <a:lstStyle/>
          <a:p>
            <a:r>
              <a:rPr lang="it-IT" b="1">
                <a:latin typeface="Arial" panose="020B0604020202020204" pitchFamily="34" charset="0"/>
                <a:cs typeface="Arial" panose="020B0604020202020204" pitchFamily="34" charset="0"/>
              </a:rPr>
              <a:t>Profilo e numero partecipanti</a:t>
            </a:r>
          </a:p>
          <a:p>
            <a:r>
              <a:rPr lang="it-IT">
                <a:latin typeface="Arial" panose="020B0604020202020204" pitchFamily="34" charset="0"/>
                <a:cs typeface="Arial" panose="020B0604020202020204" pitchFamily="34" charset="0"/>
              </a:rPr>
              <a:t>3 classi</a:t>
            </a:r>
          </a:p>
        </p:txBody>
      </p:sp>
      <p:sp>
        <p:nvSpPr>
          <p:cNvPr id="15" name="CasellaDiTesto 14">
            <a:extLst>
              <a:ext uri="{FF2B5EF4-FFF2-40B4-BE49-F238E27FC236}">
                <a16:creationId xmlns:a16="http://schemas.microsoft.com/office/drawing/2014/main" id="{A5183E86-FA42-495B-BB3B-7A6A476301F6}"/>
              </a:ext>
            </a:extLst>
          </p:cNvPr>
          <p:cNvSpPr txBox="1"/>
          <p:nvPr/>
        </p:nvSpPr>
        <p:spPr>
          <a:xfrm>
            <a:off x="6036945" y="5216098"/>
            <a:ext cx="2644250" cy="954107"/>
          </a:xfrm>
          <a:prstGeom prst="rect">
            <a:avLst/>
          </a:prstGeom>
          <a:noFill/>
        </p:spPr>
        <p:txBody>
          <a:bodyPr wrap="none" rtlCol="0">
            <a:spAutoFit/>
          </a:bodyPr>
          <a:lstStyle/>
          <a:p>
            <a:r>
              <a:rPr lang="it-IT"/>
              <a:t>     </a:t>
            </a:r>
          </a:p>
          <a:p>
            <a:r>
              <a:rPr lang="it-IT" sz="2000" b="1"/>
              <a:t>Partecipazione gratuita</a:t>
            </a:r>
          </a:p>
          <a:p>
            <a:endParaRPr lang="it-IT"/>
          </a:p>
        </p:txBody>
      </p:sp>
      <p:sp>
        <p:nvSpPr>
          <p:cNvPr id="16" name="Rettangolo 15">
            <a:extLst>
              <a:ext uri="{FF2B5EF4-FFF2-40B4-BE49-F238E27FC236}">
                <a16:creationId xmlns:a16="http://schemas.microsoft.com/office/drawing/2014/main" id="{1F1D85B7-554A-440C-A48E-D91E0A816EBB}"/>
              </a:ext>
            </a:extLst>
          </p:cNvPr>
          <p:cNvSpPr/>
          <p:nvPr/>
        </p:nvSpPr>
        <p:spPr>
          <a:xfrm>
            <a:off x="6096000" y="6170205"/>
            <a:ext cx="6096000" cy="344978"/>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CasellaDiTesto 16">
            <a:extLst>
              <a:ext uri="{FF2B5EF4-FFF2-40B4-BE49-F238E27FC236}">
                <a16:creationId xmlns:a16="http://schemas.microsoft.com/office/drawing/2014/main" id="{796ABF0C-841A-49D9-AF6D-D1A8C5195B22}"/>
              </a:ext>
            </a:extLst>
          </p:cNvPr>
          <p:cNvSpPr txBox="1"/>
          <p:nvPr/>
        </p:nvSpPr>
        <p:spPr>
          <a:xfrm>
            <a:off x="6036945" y="1083770"/>
            <a:ext cx="6146800" cy="1915011"/>
          </a:xfrm>
          <a:prstGeom prst="rect">
            <a:avLst/>
          </a:prstGeom>
          <a:noFill/>
        </p:spPr>
        <p:txBody>
          <a:bodyPr wrap="square">
            <a:spAutoFit/>
          </a:bodyPr>
          <a:lstStyle/>
          <a:p>
            <a:pPr>
              <a:lnSpc>
                <a:spcPct val="107000"/>
              </a:lnSpc>
              <a:spcAft>
                <a:spcPts val="800"/>
              </a:spcAft>
            </a:pPr>
            <a:r>
              <a:rPr lang="it-IT" sz="1800">
                <a:effectLst/>
                <a:latin typeface="Calibri" panose="020F0502020204030204" pitchFamily="34" charset="0"/>
                <a:ea typeface="Calibri" panose="020F0502020204030204" pitchFamily="34" charset="0"/>
                <a:cs typeface="Times New Roman" panose="02020603050405020304" pitchFamily="18" charset="0"/>
              </a:rPr>
              <a:t>Questo primo film rappresenta il pretesto per iniziare a parlare delle blue skill. In forma leggera </a:t>
            </a:r>
            <a:r>
              <a:rPr lang="it-IT" sz="1800" b="1">
                <a:effectLst/>
                <a:latin typeface="Calibri" panose="020F0502020204030204" pitchFamily="34" charset="0"/>
                <a:ea typeface="Calibri" panose="020F0502020204030204" pitchFamily="34" charset="0"/>
                <a:cs typeface="Times New Roman" panose="02020603050405020304" pitchFamily="18" charset="0"/>
              </a:rPr>
              <a:t>inizieremo a parlare delle blue skill</a:t>
            </a:r>
            <a:r>
              <a:rPr lang="it-IT" sz="1800">
                <a:effectLst/>
                <a:latin typeface="Calibri" panose="020F0502020204030204" pitchFamily="34" charset="0"/>
                <a:ea typeface="Calibri" panose="020F0502020204030204" pitchFamily="34" charset="0"/>
                <a:cs typeface="Times New Roman" panose="02020603050405020304" pitchFamily="18" charset="0"/>
              </a:rPr>
              <a:t> sportive per definizione: quelle dello sportivo. </a:t>
            </a:r>
          </a:p>
          <a:p>
            <a:r>
              <a:rPr lang="it-IT" sz="1800">
                <a:effectLst/>
                <a:latin typeface="Calibri" panose="020F0502020204030204" pitchFamily="34" charset="0"/>
                <a:ea typeface="Calibri" panose="020F0502020204030204" pitchFamily="34" charset="0"/>
                <a:cs typeface="Times New Roman" panose="02020603050405020304" pitchFamily="18" charset="0"/>
              </a:rPr>
              <a:t>Il film raccoglie testimonianze e immagini esclusive che ricostruiscono la storia del surf in Italia attraverso i surfisti nostrani. </a:t>
            </a:r>
            <a:endParaRPr lang="en-GB" sz="1800" kern="50">
              <a:effectLst/>
              <a:latin typeface="Calibri" panose="020F0502020204030204" pitchFamily="34" charset="0"/>
              <a:ea typeface="Calibri" panose="020F0502020204030204" pitchFamily="34" charset="0"/>
            </a:endParaRPr>
          </a:p>
        </p:txBody>
      </p:sp>
      <p:pic>
        <p:nvPicPr>
          <p:cNvPr id="18" name="Immagine 17" descr="Immagine che contiene testo, esterni, natura, tramonto&#10;&#10;Descrizione generata automaticamente">
            <a:extLst>
              <a:ext uri="{FF2B5EF4-FFF2-40B4-BE49-F238E27FC236}">
                <a16:creationId xmlns:a16="http://schemas.microsoft.com/office/drawing/2014/main" id="{76905B75-6488-7599-4A08-469A0647E47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7170" y="1338330"/>
            <a:ext cx="4452774" cy="2983230"/>
          </a:xfrm>
          <a:prstGeom prst="rect">
            <a:avLst/>
          </a:prstGeom>
        </p:spPr>
      </p:pic>
      <p:pic>
        <p:nvPicPr>
          <p:cNvPr id="5" name="Immagine 4">
            <a:extLst>
              <a:ext uri="{FF2B5EF4-FFF2-40B4-BE49-F238E27FC236}">
                <a16:creationId xmlns:a16="http://schemas.microsoft.com/office/drawing/2014/main" id="{F382DDA6-7067-69D7-3EF0-0A7527C5A2F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7170" y="6022103"/>
            <a:ext cx="4724242" cy="673966"/>
          </a:xfrm>
          <a:prstGeom prst="rect">
            <a:avLst/>
          </a:prstGeom>
        </p:spPr>
      </p:pic>
    </p:spTree>
    <p:extLst>
      <p:ext uri="{BB962C8B-B14F-4D97-AF65-F5344CB8AC3E}">
        <p14:creationId xmlns:p14="http://schemas.microsoft.com/office/powerpoint/2010/main" val="951312989"/>
      </p:ext>
    </p:extLst>
  </p:cSld>
  <p:clrMapOvr>
    <a:masterClrMapping/>
  </p:clrMapOvr>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100000"/>
                    </a14:imgEffect>
                  </a14:imgLayer>
                </a14:imgProps>
              </a:ext>
              <a:ext uri="{28A0092B-C50C-407E-A947-70E740481C1C}">
                <a14:useLocalDpi xmlns:a14="http://schemas.microsoft.com/office/drawing/2010/main" val="0"/>
              </a:ext>
            </a:extLst>
          </a:blip>
          <a:stretch>
            <a:fillRect/>
          </a:stretch>
        </p:blipFill>
        <p:spPr>
          <a:xfrm>
            <a:off x="5391135" y="0"/>
            <a:ext cx="6800865" cy="6858000"/>
          </a:xfrm>
          <a:prstGeom prst="rect">
            <a:avLst/>
          </a:prstGeom>
        </p:spPr>
      </p:pic>
      <p:sp>
        <p:nvSpPr>
          <p:cNvPr id="8" name="CasellaDiTesto 7"/>
          <p:cNvSpPr txBox="1"/>
          <p:nvPr/>
        </p:nvSpPr>
        <p:spPr>
          <a:xfrm>
            <a:off x="314483" y="161931"/>
            <a:ext cx="4489912" cy="369332"/>
          </a:xfrm>
          <a:prstGeom prst="rect">
            <a:avLst/>
          </a:prstGeom>
          <a:noFill/>
        </p:spPr>
        <p:txBody>
          <a:bodyPr wrap="square" rtlCol="0">
            <a:spAutoFit/>
          </a:bodyPr>
          <a:lstStyle/>
          <a:p>
            <a:r>
              <a:rPr lang="it-IT">
                <a:latin typeface="Arial" panose="020B0604020202020204" pitchFamily="34" charset="0"/>
                <a:cs typeface="Arial" panose="020B0604020202020204" pitchFamily="34" charset="0"/>
              </a:rPr>
              <a:t>Laboratorio offerto da : </a:t>
            </a:r>
            <a:r>
              <a:rPr lang="it-IT">
                <a:latin typeface="Arial" panose="020B0604020202020204" pitchFamily="34" charset="0"/>
                <a:cs typeface="Arial" panose="020B0604020202020204" pitchFamily="34" charset="0"/>
                <a:hlinkClick r:id="rId5"/>
              </a:rPr>
              <a:t>ITACA </a:t>
            </a:r>
            <a:r>
              <a:rPr lang="it-IT" err="1">
                <a:latin typeface="Arial" panose="020B0604020202020204" pitchFamily="34" charset="0"/>
                <a:cs typeface="Arial" panose="020B0604020202020204" pitchFamily="34" charset="0"/>
                <a:hlinkClick r:id="rId5"/>
              </a:rPr>
              <a:t>srl</a:t>
            </a:r>
            <a:endParaRPr lang="it-IT">
              <a:latin typeface="Arial" panose="020B0604020202020204" pitchFamily="34" charset="0"/>
              <a:cs typeface="Arial" panose="020B0604020202020204" pitchFamily="34" charset="0"/>
            </a:endParaRPr>
          </a:p>
        </p:txBody>
      </p:sp>
      <p:sp>
        <p:nvSpPr>
          <p:cNvPr id="9" name="CasellaDiTesto 8"/>
          <p:cNvSpPr txBox="1"/>
          <p:nvPr/>
        </p:nvSpPr>
        <p:spPr>
          <a:xfrm>
            <a:off x="217170" y="4523809"/>
            <a:ext cx="4103370" cy="369332"/>
          </a:xfrm>
          <a:prstGeom prst="rect">
            <a:avLst/>
          </a:prstGeom>
          <a:noFill/>
        </p:spPr>
        <p:txBody>
          <a:bodyPr wrap="square" rtlCol="0">
            <a:spAutoFit/>
          </a:bodyPr>
          <a:lstStyle/>
          <a:p>
            <a:r>
              <a:rPr lang="it-IT" u="sng" kern="50">
                <a:solidFill>
                  <a:srgbClr val="0000FF"/>
                </a:solidFill>
                <a:latin typeface="Calibri" panose="020F0502020204030204" pitchFamily="34" charset="0"/>
                <a:cs typeface="Arial" panose="020B0604020202020204" pitchFamily="34" charset="0"/>
              </a:rPr>
              <a:t> </a:t>
            </a:r>
            <a:endParaRPr lang="it-IT">
              <a:latin typeface="Arial" panose="020B0604020202020204" pitchFamily="34" charset="0"/>
              <a:cs typeface="Arial" panose="020B0604020202020204" pitchFamily="34" charset="0"/>
            </a:endParaRPr>
          </a:p>
        </p:txBody>
      </p:sp>
      <p:sp>
        <p:nvSpPr>
          <p:cNvPr id="2" name="CasellaDiTesto 1"/>
          <p:cNvSpPr txBox="1"/>
          <p:nvPr/>
        </p:nvSpPr>
        <p:spPr>
          <a:xfrm>
            <a:off x="6036945" y="5125"/>
            <a:ext cx="6096000" cy="1077218"/>
          </a:xfrm>
          <a:prstGeom prst="rect">
            <a:avLst/>
          </a:prstGeom>
          <a:noFill/>
        </p:spPr>
        <p:txBody>
          <a:bodyPr wrap="square" rtlCol="0">
            <a:spAutoFit/>
          </a:bodyPr>
          <a:lstStyle/>
          <a:p>
            <a:r>
              <a:rPr lang="it-IT" sz="3200" b="1">
                <a:latin typeface="Arial" panose="020B0604020202020204" pitchFamily="34" charset="0"/>
                <a:cs typeface="Arial" panose="020B0604020202020204" pitchFamily="34" charset="0"/>
              </a:rPr>
              <a:t>Titolo: </a:t>
            </a:r>
            <a:r>
              <a:rPr lang="it-IT" sz="32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Dolphin Man</a:t>
            </a:r>
            <a:r>
              <a:rPr lang="it-IT" sz="3200" b="1">
                <a:latin typeface="Arial" panose="020B0604020202020204" pitchFamily="34" charset="0"/>
                <a:cs typeface="Arial" panose="020B0604020202020204" pitchFamily="34" charset="0"/>
              </a:rPr>
              <a:t> </a:t>
            </a:r>
            <a:endParaRPr lang="it-IT" sz="3200">
              <a:effectLst/>
              <a:latin typeface="Calibri" panose="020F0502020204030204" pitchFamily="34" charset="0"/>
              <a:ea typeface="Calibri" panose="020F0502020204030204" pitchFamily="34" charset="0"/>
              <a:cs typeface="Times New Roman" panose="02020603050405020304" pitchFamily="18" charset="0"/>
            </a:endParaRPr>
          </a:p>
          <a:p>
            <a:endParaRPr lang="it-IT" sz="3200" b="1">
              <a:latin typeface="Arial" panose="020B0604020202020204" pitchFamily="34" charset="0"/>
              <a:cs typeface="Arial" panose="020B0604020202020204" pitchFamily="34" charset="0"/>
            </a:endParaRPr>
          </a:p>
        </p:txBody>
      </p:sp>
      <p:sp>
        <p:nvSpPr>
          <p:cNvPr id="11" name="Rettangolo 10"/>
          <p:cNvSpPr/>
          <p:nvPr/>
        </p:nvSpPr>
        <p:spPr>
          <a:xfrm>
            <a:off x="217170" y="1338330"/>
            <a:ext cx="4103370" cy="29832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CasellaDiTesto 12">
            <a:extLst>
              <a:ext uri="{FF2B5EF4-FFF2-40B4-BE49-F238E27FC236}">
                <a16:creationId xmlns:a16="http://schemas.microsoft.com/office/drawing/2014/main" id="{9F1CF425-E976-47EC-8631-56AA1F1787DD}"/>
              </a:ext>
            </a:extLst>
          </p:cNvPr>
          <p:cNvSpPr txBox="1"/>
          <p:nvPr/>
        </p:nvSpPr>
        <p:spPr>
          <a:xfrm>
            <a:off x="6034900" y="3408849"/>
            <a:ext cx="4801299" cy="923330"/>
          </a:xfrm>
          <a:prstGeom prst="rect">
            <a:avLst/>
          </a:prstGeom>
          <a:noFill/>
        </p:spPr>
        <p:txBody>
          <a:bodyPr wrap="square" rtlCol="0">
            <a:spAutoFit/>
          </a:bodyPr>
          <a:lstStyle/>
          <a:p>
            <a:r>
              <a:rPr lang="it-IT" b="1">
                <a:latin typeface="Arial" panose="020B0604020202020204" pitchFamily="34" charset="0"/>
                <a:cs typeface="Arial" panose="020B0604020202020204" pitchFamily="34" charset="0"/>
              </a:rPr>
              <a:t>Durata</a:t>
            </a:r>
          </a:p>
          <a:p>
            <a:r>
              <a:rPr lang="it-IT">
                <a:latin typeface="Arial" panose="020B0604020202020204" pitchFamily="34" charset="0"/>
                <a:cs typeface="Arial" panose="020B0604020202020204" pitchFamily="34" charset="0"/>
              </a:rPr>
              <a:t>Circa 1 incontro da 1,18 min + 30 min discussione</a:t>
            </a:r>
          </a:p>
        </p:txBody>
      </p:sp>
      <p:sp>
        <p:nvSpPr>
          <p:cNvPr id="14" name="CasellaDiTesto 13">
            <a:extLst>
              <a:ext uri="{FF2B5EF4-FFF2-40B4-BE49-F238E27FC236}">
                <a16:creationId xmlns:a16="http://schemas.microsoft.com/office/drawing/2014/main" id="{5F646134-D171-418D-B6A4-B8508D28A5B4}"/>
              </a:ext>
            </a:extLst>
          </p:cNvPr>
          <p:cNvSpPr txBox="1"/>
          <p:nvPr/>
        </p:nvSpPr>
        <p:spPr>
          <a:xfrm>
            <a:off x="6036945" y="4455963"/>
            <a:ext cx="3390672" cy="646331"/>
          </a:xfrm>
          <a:prstGeom prst="rect">
            <a:avLst/>
          </a:prstGeom>
          <a:noFill/>
        </p:spPr>
        <p:txBody>
          <a:bodyPr wrap="none" rtlCol="0">
            <a:spAutoFit/>
          </a:bodyPr>
          <a:lstStyle/>
          <a:p>
            <a:r>
              <a:rPr lang="it-IT" b="1">
                <a:latin typeface="Arial" panose="020B0604020202020204" pitchFamily="34" charset="0"/>
                <a:cs typeface="Arial" panose="020B0604020202020204" pitchFamily="34" charset="0"/>
              </a:rPr>
              <a:t>Profilo e numero partecipanti</a:t>
            </a:r>
          </a:p>
          <a:p>
            <a:r>
              <a:rPr lang="it-IT">
                <a:latin typeface="Arial" panose="020B0604020202020204" pitchFamily="34" charset="0"/>
                <a:cs typeface="Arial" panose="020B0604020202020204" pitchFamily="34" charset="0"/>
              </a:rPr>
              <a:t>3 classi</a:t>
            </a:r>
          </a:p>
        </p:txBody>
      </p:sp>
      <p:sp>
        <p:nvSpPr>
          <p:cNvPr id="15" name="CasellaDiTesto 14">
            <a:extLst>
              <a:ext uri="{FF2B5EF4-FFF2-40B4-BE49-F238E27FC236}">
                <a16:creationId xmlns:a16="http://schemas.microsoft.com/office/drawing/2014/main" id="{A5183E86-FA42-495B-BB3B-7A6A476301F6}"/>
              </a:ext>
            </a:extLst>
          </p:cNvPr>
          <p:cNvSpPr txBox="1"/>
          <p:nvPr/>
        </p:nvSpPr>
        <p:spPr>
          <a:xfrm>
            <a:off x="6096000" y="5043751"/>
            <a:ext cx="2624758" cy="954107"/>
          </a:xfrm>
          <a:prstGeom prst="rect">
            <a:avLst/>
          </a:prstGeom>
          <a:noFill/>
        </p:spPr>
        <p:txBody>
          <a:bodyPr wrap="none" rtlCol="0">
            <a:spAutoFit/>
          </a:bodyPr>
          <a:lstStyle/>
          <a:p>
            <a:r>
              <a:rPr lang="it-IT"/>
              <a:t>     </a:t>
            </a:r>
          </a:p>
          <a:p>
            <a:r>
              <a:rPr lang="it-IT" sz="2000" b="1"/>
              <a:t>Partecipazione</a:t>
            </a:r>
            <a:r>
              <a:rPr lang="it-IT" sz="2000"/>
              <a:t> gratuita</a:t>
            </a:r>
          </a:p>
          <a:p>
            <a:endParaRPr lang="it-IT"/>
          </a:p>
        </p:txBody>
      </p:sp>
      <p:sp>
        <p:nvSpPr>
          <p:cNvPr id="16" name="Rettangolo 15">
            <a:extLst>
              <a:ext uri="{FF2B5EF4-FFF2-40B4-BE49-F238E27FC236}">
                <a16:creationId xmlns:a16="http://schemas.microsoft.com/office/drawing/2014/main" id="{1F1D85B7-554A-440C-A48E-D91E0A816EBB}"/>
              </a:ext>
            </a:extLst>
          </p:cNvPr>
          <p:cNvSpPr/>
          <p:nvPr/>
        </p:nvSpPr>
        <p:spPr>
          <a:xfrm>
            <a:off x="6096000" y="6170205"/>
            <a:ext cx="6096000" cy="344978"/>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CasellaDiTesto 16">
            <a:extLst>
              <a:ext uri="{FF2B5EF4-FFF2-40B4-BE49-F238E27FC236}">
                <a16:creationId xmlns:a16="http://schemas.microsoft.com/office/drawing/2014/main" id="{796ABF0C-841A-49D9-AF6D-D1A8C5195B22}"/>
              </a:ext>
            </a:extLst>
          </p:cNvPr>
          <p:cNvSpPr txBox="1"/>
          <p:nvPr/>
        </p:nvSpPr>
        <p:spPr>
          <a:xfrm>
            <a:off x="6036945" y="1083770"/>
            <a:ext cx="6146800" cy="2153731"/>
          </a:xfrm>
          <a:prstGeom prst="rect">
            <a:avLst/>
          </a:prstGeom>
          <a:noFill/>
        </p:spPr>
        <p:txBody>
          <a:bodyPr wrap="square">
            <a:spAutoFit/>
          </a:bodyPr>
          <a:lstStyle/>
          <a:p>
            <a:pPr algn="just">
              <a:lnSpc>
                <a:spcPct val="107000"/>
              </a:lnSpc>
              <a:spcAft>
                <a:spcPts val="800"/>
              </a:spcAft>
            </a:pPr>
            <a:r>
              <a:rPr lang="it-IT" sz="1800">
                <a:effectLst/>
                <a:latin typeface="Calibri" panose="020F0502020204030204" pitchFamily="34" charset="0"/>
                <a:ea typeface="Calibri" panose="020F0502020204030204" pitchFamily="34" charset="0"/>
                <a:cs typeface="Times New Roman" panose="02020603050405020304" pitchFamily="18" charset="0"/>
              </a:rPr>
              <a:t>Raccontando la vita di un famosissimo apneista, questo film mette in luce l’importanza di una adeguata preparazione atletica dietro alla performance sportiva. Oltre a veicolare un importante messaggio disciplinare, la storia proiettata amplia la discussione sulla necessità di </a:t>
            </a:r>
            <a:r>
              <a:rPr lang="it-IT" sz="1800" b="1">
                <a:effectLst/>
                <a:latin typeface="Calibri" panose="020F0502020204030204" pitchFamily="34" charset="0"/>
                <a:ea typeface="Calibri" panose="020F0502020204030204" pitchFamily="34" charset="0"/>
                <a:cs typeface="Times New Roman" panose="02020603050405020304" pitchFamily="18" charset="0"/>
              </a:rPr>
              <a:t>competenze sportive a supporto delle professioni sportive</a:t>
            </a:r>
            <a:r>
              <a:rPr lang="it-IT" sz="1800">
                <a:effectLst/>
                <a:latin typeface="Calibri" panose="020F0502020204030204" pitchFamily="34" charset="0"/>
                <a:ea typeface="Calibri" panose="020F0502020204030204" pitchFamily="34" charset="0"/>
                <a:cs typeface="Times New Roman" panose="02020603050405020304" pitchFamily="18" charset="0"/>
              </a:rPr>
              <a:t> in senso stretto (per es. preparatore atletico, telecronista </a:t>
            </a:r>
            <a:r>
              <a:rPr lang="it-IT" sz="1800" err="1">
                <a:effectLst/>
                <a:latin typeface="Calibri" panose="020F0502020204030204" pitchFamily="34" charset="0"/>
                <a:ea typeface="Calibri" panose="020F0502020204030204" pitchFamily="34" charset="0"/>
                <a:cs typeface="Times New Roman" panose="02020603050405020304" pitchFamily="18" charset="0"/>
              </a:rPr>
              <a:t>ecc</a:t>
            </a:r>
            <a:r>
              <a:rPr lang="it-IT" sz="1800">
                <a:effectLst/>
                <a:latin typeface="Calibri" panose="020F0502020204030204" pitchFamily="34" charset="0"/>
                <a:ea typeface="Calibri" panose="020F0502020204030204" pitchFamily="34" charset="0"/>
                <a:cs typeface="Times New Roman" panose="02020603050405020304" pitchFamily="18" charset="0"/>
              </a:rPr>
              <a:t>). </a:t>
            </a:r>
            <a:endParaRPr lang="en-GB" sz="1800" kern="50">
              <a:effectLst/>
              <a:latin typeface="Calibri" panose="020F0502020204030204" pitchFamily="34" charset="0"/>
              <a:ea typeface="Calibri" panose="020F0502020204030204" pitchFamily="34" charset="0"/>
            </a:endParaRPr>
          </a:p>
        </p:txBody>
      </p:sp>
      <p:pic>
        <p:nvPicPr>
          <p:cNvPr id="5" name="Immagine 4" descr="Immagine che contiene testo, nuotando, sport, sport acquatico&#10;&#10;Descrizione generata automaticamente">
            <a:extLst>
              <a:ext uri="{FF2B5EF4-FFF2-40B4-BE49-F238E27FC236}">
                <a16:creationId xmlns:a16="http://schemas.microsoft.com/office/drawing/2014/main" id="{00965F61-7971-7359-BE81-31CF9BB9395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6500" y="1333595"/>
            <a:ext cx="5487885" cy="3083494"/>
          </a:xfrm>
          <a:prstGeom prst="rect">
            <a:avLst/>
          </a:prstGeom>
        </p:spPr>
      </p:pic>
      <p:pic>
        <p:nvPicPr>
          <p:cNvPr id="4" name="Immagine 3">
            <a:extLst>
              <a:ext uri="{FF2B5EF4-FFF2-40B4-BE49-F238E27FC236}">
                <a16:creationId xmlns:a16="http://schemas.microsoft.com/office/drawing/2014/main" id="{B7317D5E-9614-487D-6C63-A1AA0B300B1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7170" y="6022103"/>
            <a:ext cx="4724242" cy="673966"/>
          </a:xfrm>
          <a:prstGeom prst="rect">
            <a:avLst/>
          </a:prstGeom>
        </p:spPr>
      </p:pic>
    </p:spTree>
    <p:extLst>
      <p:ext uri="{BB962C8B-B14F-4D97-AF65-F5344CB8AC3E}">
        <p14:creationId xmlns:p14="http://schemas.microsoft.com/office/powerpoint/2010/main" val="1538328343"/>
      </p:ext>
    </p:extLst>
  </p:cSld>
  <p:clrMapOvr>
    <a:masterClrMapping/>
  </p:clrMapOvr>
  <p:extLst>
    <p:ext uri="{6950BFC3-D8DA-4A85-94F7-54DA5524770B}">
      <p188:commentRel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100000"/>
                    </a14:imgEffect>
                  </a14:imgLayer>
                </a14:imgProps>
              </a:ext>
              <a:ext uri="{28A0092B-C50C-407E-A947-70E740481C1C}">
                <a14:useLocalDpi xmlns:a14="http://schemas.microsoft.com/office/drawing/2010/main" val="0"/>
              </a:ext>
            </a:extLst>
          </a:blip>
          <a:stretch>
            <a:fillRect/>
          </a:stretch>
        </p:blipFill>
        <p:spPr>
          <a:xfrm>
            <a:off x="5391135" y="0"/>
            <a:ext cx="6800865" cy="6858000"/>
          </a:xfrm>
          <a:prstGeom prst="rect">
            <a:avLst/>
          </a:prstGeom>
        </p:spPr>
      </p:pic>
      <p:sp>
        <p:nvSpPr>
          <p:cNvPr id="8" name="CasellaDiTesto 7"/>
          <p:cNvSpPr txBox="1"/>
          <p:nvPr/>
        </p:nvSpPr>
        <p:spPr>
          <a:xfrm>
            <a:off x="314483" y="161931"/>
            <a:ext cx="4489912" cy="646331"/>
          </a:xfrm>
          <a:prstGeom prst="rect">
            <a:avLst/>
          </a:prstGeom>
          <a:noFill/>
        </p:spPr>
        <p:txBody>
          <a:bodyPr wrap="square" rtlCol="0">
            <a:spAutoFit/>
          </a:bodyPr>
          <a:lstStyle/>
          <a:p>
            <a:r>
              <a:rPr lang="it-IT">
                <a:latin typeface="Arial" panose="020B0604020202020204" pitchFamily="34" charset="0"/>
                <a:cs typeface="Arial" panose="020B0604020202020204" pitchFamily="34" charset="0"/>
              </a:rPr>
              <a:t>Laboratorio offerto da : </a:t>
            </a:r>
            <a:r>
              <a:rPr lang="it-IT">
                <a:latin typeface="Arial" panose="020B0604020202020204" pitchFamily="34" charset="0"/>
                <a:cs typeface="Arial" panose="020B0604020202020204" pitchFamily="34" charset="0"/>
                <a:hlinkClick r:id="rId5"/>
              </a:rPr>
              <a:t>The Ocean Race </a:t>
            </a:r>
            <a:endParaRPr lang="it-IT">
              <a:latin typeface="Arial" panose="020B0604020202020204" pitchFamily="34" charset="0"/>
              <a:cs typeface="Arial" panose="020B0604020202020204" pitchFamily="34" charset="0"/>
            </a:endParaRPr>
          </a:p>
          <a:p>
            <a:r>
              <a:rPr lang="it-IT">
                <a:latin typeface="Arial" panose="020B0604020202020204" pitchFamily="34" charset="0"/>
                <a:cs typeface="Arial" panose="020B0604020202020204" pitchFamily="34" charset="0"/>
              </a:rPr>
              <a:t>Relatore: da definire</a:t>
            </a:r>
          </a:p>
        </p:txBody>
      </p:sp>
      <p:sp>
        <p:nvSpPr>
          <p:cNvPr id="9" name="CasellaDiTesto 8"/>
          <p:cNvSpPr txBox="1"/>
          <p:nvPr/>
        </p:nvSpPr>
        <p:spPr>
          <a:xfrm>
            <a:off x="217170" y="4538178"/>
            <a:ext cx="4103370" cy="369332"/>
          </a:xfrm>
          <a:prstGeom prst="rect">
            <a:avLst/>
          </a:prstGeom>
          <a:noFill/>
        </p:spPr>
        <p:txBody>
          <a:bodyPr wrap="square" rtlCol="0">
            <a:spAutoFit/>
          </a:bodyPr>
          <a:lstStyle/>
          <a:p>
            <a:r>
              <a:rPr lang="it-IT" u="sng" kern="50">
                <a:solidFill>
                  <a:srgbClr val="0000FF"/>
                </a:solidFill>
                <a:latin typeface="Calibri" panose="020F0502020204030204" pitchFamily="34" charset="0"/>
                <a:cs typeface="Arial" panose="020B0604020202020204" pitchFamily="34" charset="0"/>
              </a:rPr>
              <a:t> </a:t>
            </a:r>
            <a:endParaRPr lang="it-IT">
              <a:latin typeface="Arial" panose="020B0604020202020204" pitchFamily="34" charset="0"/>
              <a:cs typeface="Arial" panose="020B0604020202020204" pitchFamily="34" charset="0"/>
            </a:endParaRPr>
          </a:p>
        </p:txBody>
      </p:sp>
      <p:sp>
        <p:nvSpPr>
          <p:cNvPr id="2" name="CasellaDiTesto 1"/>
          <p:cNvSpPr txBox="1"/>
          <p:nvPr/>
        </p:nvSpPr>
        <p:spPr>
          <a:xfrm>
            <a:off x="6036945" y="0"/>
            <a:ext cx="6096000" cy="1569660"/>
          </a:xfrm>
          <a:prstGeom prst="rect">
            <a:avLst/>
          </a:prstGeom>
          <a:noFill/>
        </p:spPr>
        <p:txBody>
          <a:bodyPr wrap="square" rtlCol="0">
            <a:spAutoFit/>
          </a:bodyPr>
          <a:lstStyle/>
          <a:p>
            <a:r>
              <a:rPr lang="it-IT" sz="3200" b="1">
                <a:latin typeface="Arial" panose="020B0604020202020204" pitchFamily="34" charset="0"/>
                <a:cs typeface="Arial" panose="020B0604020202020204" pitchFamily="34" charset="0"/>
              </a:rPr>
              <a:t>Titolo: </a:t>
            </a:r>
            <a:r>
              <a:rPr lang="en-US" sz="3200" b="0" i="0">
                <a:effectLst/>
                <a:latin typeface="Roboto" panose="02000000000000000000" pitchFamily="2" charset="0"/>
                <a:hlinkClick r:id="rId6"/>
              </a:rPr>
              <a:t>Volvo Ocean Race RAW: All Or Nothing</a:t>
            </a:r>
            <a:endParaRPr lang="en-US" sz="3200" b="0" i="0">
              <a:effectLst/>
              <a:latin typeface="Roboto" panose="02000000000000000000" pitchFamily="2" charset="0"/>
            </a:endParaRPr>
          </a:p>
          <a:p>
            <a:endParaRPr lang="it-IT" sz="3200" b="1">
              <a:latin typeface="Arial" panose="020B0604020202020204" pitchFamily="34" charset="0"/>
              <a:cs typeface="Arial" panose="020B0604020202020204" pitchFamily="34" charset="0"/>
            </a:endParaRPr>
          </a:p>
        </p:txBody>
      </p:sp>
      <p:sp>
        <p:nvSpPr>
          <p:cNvPr id="11" name="Rettangolo 10"/>
          <p:cNvSpPr/>
          <p:nvPr/>
        </p:nvSpPr>
        <p:spPr>
          <a:xfrm>
            <a:off x="217170" y="1338330"/>
            <a:ext cx="4103370" cy="29832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CasellaDiTesto 12">
            <a:extLst>
              <a:ext uri="{FF2B5EF4-FFF2-40B4-BE49-F238E27FC236}">
                <a16:creationId xmlns:a16="http://schemas.microsoft.com/office/drawing/2014/main" id="{9F1CF425-E976-47EC-8631-56AA1F1787DD}"/>
              </a:ext>
            </a:extLst>
          </p:cNvPr>
          <p:cNvSpPr txBox="1"/>
          <p:nvPr/>
        </p:nvSpPr>
        <p:spPr>
          <a:xfrm>
            <a:off x="6036945" y="3407123"/>
            <a:ext cx="4801299" cy="646331"/>
          </a:xfrm>
          <a:prstGeom prst="rect">
            <a:avLst/>
          </a:prstGeom>
          <a:noFill/>
        </p:spPr>
        <p:txBody>
          <a:bodyPr wrap="square" rtlCol="0">
            <a:spAutoFit/>
          </a:bodyPr>
          <a:lstStyle/>
          <a:p>
            <a:r>
              <a:rPr lang="it-IT" b="1">
                <a:latin typeface="Arial" panose="020B0604020202020204" pitchFamily="34" charset="0"/>
                <a:cs typeface="Arial" panose="020B0604020202020204" pitchFamily="34" charset="0"/>
              </a:rPr>
              <a:t>Durata</a:t>
            </a:r>
          </a:p>
          <a:p>
            <a:r>
              <a:rPr lang="it-IT">
                <a:latin typeface="Arial" panose="020B0604020202020204" pitchFamily="34" charset="0"/>
                <a:cs typeface="Arial" panose="020B0604020202020204" pitchFamily="34" charset="0"/>
              </a:rPr>
              <a:t>Circa 52 min proiezione + 30 min discussione</a:t>
            </a:r>
          </a:p>
        </p:txBody>
      </p:sp>
      <p:sp>
        <p:nvSpPr>
          <p:cNvPr id="14" name="CasellaDiTesto 13">
            <a:extLst>
              <a:ext uri="{FF2B5EF4-FFF2-40B4-BE49-F238E27FC236}">
                <a16:creationId xmlns:a16="http://schemas.microsoft.com/office/drawing/2014/main" id="{5F646134-D171-418D-B6A4-B8508D28A5B4}"/>
              </a:ext>
            </a:extLst>
          </p:cNvPr>
          <p:cNvSpPr txBox="1"/>
          <p:nvPr/>
        </p:nvSpPr>
        <p:spPr>
          <a:xfrm>
            <a:off x="6036945" y="4225074"/>
            <a:ext cx="3390672" cy="646331"/>
          </a:xfrm>
          <a:prstGeom prst="rect">
            <a:avLst/>
          </a:prstGeom>
          <a:noFill/>
        </p:spPr>
        <p:txBody>
          <a:bodyPr wrap="none" rtlCol="0">
            <a:spAutoFit/>
          </a:bodyPr>
          <a:lstStyle/>
          <a:p>
            <a:r>
              <a:rPr lang="it-IT" b="1">
                <a:latin typeface="Arial" panose="020B0604020202020204" pitchFamily="34" charset="0"/>
                <a:cs typeface="Arial" panose="020B0604020202020204" pitchFamily="34" charset="0"/>
              </a:rPr>
              <a:t>Profilo e numero partecipanti</a:t>
            </a:r>
          </a:p>
          <a:p>
            <a:r>
              <a:rPr lang="it-IT">
                <a:latin typeface="Arial" panose="020B0604020202020204" pitchFamily="34" charset="0"/>
                <a:cs typeface="Arial" panose="020B0604020202020204" pitchFamily="34" charset="0"/>
              </a:rPr>
              <a:t>3 classi scuole superiori</a:t>
            </a:r>
          </a:p>
        </p:txBody>
      </p:sp>
      <p:sp>
        <p:nvSpPr>
          <p:cNvPr id="15" name="CasellaDiTesto 14">
            <a:extLst>
              <a:ext uri="{FF2B5EF4-FFF2-40B4-BE49-F238E27FC236}">
                <a16:creationId xmlns:a16="http://schemas.microsoft.com/office/drawing/2014/main" id="{A5183E86-FA42-495B-BB3B-7A6A476301F6}"/>
              </a:ext>
            </a:extLst>
          </p:cNvPr>
          <p:cNvSpPr txBox="1"/>
          <p:nvPr/>
        </p:nvSpPr>
        <p:spPr>
          <a:xfrm>
            <a:off x="6096000" y="5214222"/>
            <a:ext cx="2644250" cy="954107"/>
          </a:xfrm>
          <a:prstGeom prst="rect">
            <a:avLst/>
          </a:prstGeom>
          <a:noFill/>
        </p:spPr>
        <p:txBody>
          <a:bodyPr wrap="none" rtlCol="0">
            <a:spAutoFit/>
          </a:bodyPr>
          <a:lstStyle/>
          <a:p>
            <a:r>
              <a:rPr lang="it-IT"/>
              <a:t>     </a:t>
            </a:r>
          </a:p>
          <a:p>
            <a:r>
              <a:rPr lang="it-IT" sz="2000" b="1"/>
              <a:t>Partecipazione gratuita</a:t>
            </a:r>
          </a:p>
          <a:p>
            <a:endParaRPr lang="it-IT"/>
          </a:p>
        </p:txBody>
      </p:sp>
      <p:sp>
        <p:nvSpPr>
          <p:cNvPr id="16" name="Rettangolo 15">
            <a:extLst>
              <a:ext uri="{FF2B5EF4-FFF2-40B4-BE49-F238E27FC236}">
                <a16:creationId xmlns:a16="http://schemas.microsoft.com/office/drawing/2014/main" id="{1F1D85B7-554A-440C-A48E-D91E0A816EBB}"/>
              </a:ext>
            </a:extLst>
          </p:cNvPr>
          <p:cNvSpPr/>
          <p:nvPr/>
        </p:nvSpPr>
        <p:spPr>
          <a:xfrm>
            <a:off x="6096000" y="6170205"/>
            <a:ext cx="6096000" cy="344978"/>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CasellaDiTesto 16">
            <a:extLst>
              <a:ext uri="{FF2B5EF4-FFF2-40B4-BE49-F238E27FC236}">
                <a16:creationId xmlns:a16="http://schemas.microsoft.com/office/drawing/2014/main" id="{796ABF0C-841A-49D9-AF6D-D1A8C5195B22}"/>
              </a:ext>
            </a:extLst>
          </p:cNvPr>
          <p:cNvSpPr txBox="1"/>
          <p:nvPr/>
        </p:nvSpPr>
        <p:spPr>
          <a:xfrm>
            <a:off x="6036945" y="1083770"/>
            <a:ext cx="6146800" cy="2153731"/>
          </a:xfrm>
          <a:prstGeom prst="rect">
            <a:avLst/>
          </a:prstGeom>
          <a:noFill/>
        </p:spPr>
        <p:txBody>
          <a:bodyPr wrap="square">
            <a:spAutoFit/>
          </a:bodyPr>
          <a:lstStyle/>
          <a:p>
            <a:pPr>
              <a:lnSpc>
                <a:spcPct val="107000"/>
              </a:lnSpc>
              <a:spcAft>
                <a:spcPts val="800"/>
              </a:spcAft>
            </a:pPr>
            <a:r>
              <a:rPr lang="it-IT" sz="1800">
                <a:effectLst/>
                <a:latin typeface="Calibri" panose="020F0502020204030204" pitchFamily="34" charset="0"/>
                <a:ea typeface="Calibri" panose="020F0502020204030204" pitchFamily="34" charset="0"/>
                <a:cs typeface="Times New Roman" panose="02020603050405020304" pitchFamily="18" charset="0"/>
              </a:rPr>
              <a:t>Il documentario ufficiale sull’ultima edizione de </a:t>
            </a:r>
            <a:r>
              <a:rPr lang="it-IT" sz="1800" i="1">
                <a:effectLst/>
                <a:latin typeface="Calibri" panose="020F0502020204030204" pitchFamily="34" charset="0"/>
                <a:ea typeface="Calibri" panose="020F0502020204030204" pitchFamily="34" charset="0"/>
                <a:cs typeface="Times New Roman" panose="02020603050405020304" pitchFamily="18" charset="0"/>
              </a:rPr>
              <a:t>The Ocean Race</a:t>
            </a:r>
            <a:r>
              <a:rPr lang="it-IT" sz="1800">
                <a:effectLst/>
                <a:latin typeface="Calibri" panose="020F0502020204030204" pitchFamily="34" charset="0"/>
                <a:ea typeface="Calibri" panose="020F0502020204030204" pitchFamily="34" charset="0"/>
                <a:cs typeface="Times New Roman" panose="02020603050405020304" pitchFamily="18" charset="0"/>
              </a:rPr>
              <a:t> mostra cosa significa partecipare ad una gara di questa portata, sia attraverso gli aspetti positivi che quelli negativi. Al termine del documentario sarà un rappresentante stesso della squadra di </a:t>
            </a:r>
            <a:r>
              <a:rPr lang="it-IT" sz="1800" b="1" i="1">
                <a:effectLst/>
                <a:latin typeface="Calibri" panose="020F0502020204030204" pitchFamily="34" charset="0"/>
                <a:ea typeface="Calibri" panose="020F0502020204030204" pitchFamily="34" charset="0"/>
                <a:cs typeface="Times New Roman" panose="02020603050405020304" pitchFamily="18" charset="0"/>
              </a:rPr>
              <a:t>Ocean Race</a:t>
            </a:r>
            <a:r>
              <a:rPr lang="it-IT" sz="1800">
                <a:effectLst/>
                <a:latin typeface="Calibri" panose="020F0502020204030204" pitchFamily="34" charset="0"/>
                <a:ea typeface="Calibri" panose="020F0502020204030204" pitchFamily="34" charset="0"/>
                <a:cs typeface="Times New Roman" panose="02020603050405020304" pitchFamily="18" charset="0"/>
              </a:rPr>
              <a:t> a discutere con i ragazzi di cosa significa far parte di questo mondo, quali </a:t>
            </a:r>
            <a:r>
              <a:rPr lang="it-IT" sz="1800" b="1">
                <a:effectLst/>
                <a:latin typeface="Calibri" panose="020F0502020204030204" pitchFamily="34" charset="0"/>
                <a:ea typeface="Calibri" panose="020F0502020204030204" pitchFamily="34" charset="0"/>
                <a:cs typeface="Times New Roman" panose="02020603050405020304" pitchFamily="18" charset="0"/>
              </a:rPr>
              <a:t>professioni </a:t>
            </a:r>
            <a:r>
              <a:rPr lang="it-IT" sz="1800">
                <a:effectLst/>
                <a:latin typeface="Calibri" panose="020F0502020204030204" pitchFamily="34" charset="0"/>
                <a:ea typeface="Calibri" panose="020F0502020204030204" pitchFamily="34" charset="0"/>
                <a:cs typeface="Times New Roman" panose="02020603050405020304" pitchFamily="18" charset="0"/>
              </a:rPr>
              <a:t>sono presenti nel </a:t>
            </a:r>
            <a:r>
              <a:rPr lang="it-IT" sz="1800" i="1">
                <a:effectLst/>
                <a:latin typeface="Calibri" panose="020F0502020204030204" pitchFamily="34" charset="0"/>
                <a:ea typeface="Calibri" panose="020F0502020204030204" pitchFamily="34" charset="0"/>
                <a:cs typeface="Times New Roman" panose="02020603050405020304" pitchFamily="18" charset="0"/>
              </a:rPr>
              <a:t>team</a:t>
            </a:r>
            <a:r>
              <a:rPr lang="it-IT" sz="1800">
                <a:effectLst/>
                <a:latin typeface="Calibri" panose="020F0502020204030204" pitchFamily="34" charset="0"/>
                <a:ea typeface="Calibri" panose="020F0502020204030204" pitchFamily="34" charset="0"/>
                <a:cs typeface="Times New Roman" panose="02020603050405020304" pitchFamily="18" charset="0"/>
              </a:rPr>
              <a:t> e del </a:t>
            </a:r>
            <a:r>
              <a:rPr lang="it-IT" sz="1800" b="1">
                <a:effectLst/>
                <a:latin typeface="Calibri" panose="020F0502020204030204" pitchFamily="34" charset="0"/>
                <a:ea typeface="Calibri" panose="020F0502020204030204" pitchFamily="34" charset="0"/>
                <a:cs typeface="Times New Roman" panose="02020603050405020304" pitchFamily="18" charset="0"/>
              </a:rPr>
              <a:t>percorso professionale</a:t>
            </a:r>
            <a:r>
              <a:rPr lang="it-IT" sz="1800">
                <a:effectLst/>
                <a:latin typeface="Calibri" panose="020F0502020204030204" pitchFamily="34" charset="0"/>
                <a:ea typeface="Calibri" panose="020F0502020204030204" pitchFamily="34" charset="0"/>
                <a:cs typeface="Times New Roman" panose="02020603050405020304" pitchFamily="18" charset="0"/>
              </a:rPr>
              <a:t> necessario.</a:t>
            </a:r>
            <a:endParaRPr lang="en-GB" sz="1800" kern="50">
              <a:effectLst/>
              <a:latin typeface="Calibri" panose="020F0502020204030204" pitchFamily="34" charset="0"/>
              <a:ea typeface="Calibri" panose="020F0502020204030204" pitchFamily="34" charset="0"/>
            </a:endParaRPr>
          </a:p>
        </p:txBody>
      </p:sp>
      <p:pic>
        <p:nvPicPr>
          <p:cNvPr id="4" name="Immagine 3">
            <a:extLst>
              <a:ext uri="{FF2B5EF4-FFF2-40B4-BE49-F238E27FC236}">
                <a16:creationId xmlns:a16="http://schemas.microsoft.com/office/drawing/2014/main" id="{B7317D5E-9614-487D-6C63-A1AA0B300B1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7170" y="6022103"/>
            <a:ext cx="4724242" cy="673966"/>
          </a:xfrm>
          <a:prstGeom prst="rect">
            <a:avLst/>
          </a:prstGeom>
        </p:spPr>
      </p:pic>
      <p:pic>
        <p:nvPicPr>
          <p:cNvPr id="7" name="Immagine 6" descr="Immagine che contiene testo&#10;&#10;Descrizione generata automaticamente">
            <a:extLst>
              <a:ext uri="{FF2B5EF4-FFF2-40B4-BE49-F238E27FC236}">
                <a16:creationId xmlns:a16="http://schemas.microsoft.com/office/drawing/2014/main" id="{28CA49D6-1E30-7878-4937-626172C1699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7170" y="1222837"/>
            <a:ext cx="4271962" cy="3199848"/>
          </a:xfrm>
          <a:prstGeom prst="rect">
            <a:avLst/>
          </a:prstGeom>
        </p:spPr>
      </p:pic>
    </p:spTree>
    <p:extLst>
      <p:ext uri="{BB962C8B-B14F-4D97-AF65-F5344CB8AC3E}">
        <p14:creationId xmlns:p14="http://schemas.microsoft.com/office/powerpoint/2010/main" val="2531933367"/>
      </p:ext>
    </p:extLst>
  </p:cSld>
  <p:clrMapOvr>
    <a:masterClrMapping/>
  </p:clrMapOvr>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3D09407-53BC-485E-B4CE-BC5E4FC4B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21DB988-49FC-4608-B0A2-E2F3A4019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5468DE24-0959-35FC-D1BF-A31CA657AF98}"/>
              </a:ext>
            </a:extLst>
          </p:cNvPr>
          <p:cNvSpPr>
            <a:spLocks noGrp="1"/>
          </p:cNvSpPr>
          <p:nvPr>
            <p:ph type="ctrTitle"/>
          </p:nvPr>
        </p:nvSpPr>
        <p:spPr>
          <a:xfrm>
            <a:off x="755903" y="3399769"/>
            <a:ext cx="10640754" cy="775845"/>
          </a:xfrm>
        </p:spPr>
        <p:txBody>
          <a:bodyPr anchor="b">
            <a:normAutofit/>
          </a:bodyPr>
          <a:lstStyle/>
          <a:p>
            <a:endParaRPr lang="it-IT" sz="4000">
              <a:solidFill>
                <a:schemeClr val="tx2"/>
              </a:solidFill>
            </a:endParaRPr>
          </a:p>
        </p:txBody>
      </p:sp>
      <p:sp>
        <p:nvSpPr>
          <p:cNvPr id="3" name="Sottotitolo 2">
            <a:extLst>
              <a:ext uri="{FF2B5EF4-FFF2-40B4-BE49-F238E27FC236}">
                <a16:creationId xmlns:a16="http://schemas.microsoft.com/office/drawing/2014/main" id="{0A99BCCD-8E8D-38CC-0EFC-83B7C8CC3E66}"/>
              </a:ext>
            </a:extLst>
          </p:cNvPr>
          <p:cNvSpPr>
            <a:spLocks noGrp="1"/>
          </p:cNvSpPr>
          <p:nvPr>
            <p:ph type="subTitle" idx="1"/>
          </p:nvPr>
        </p:nvSpPr>
        <p:spPr>
          <a:xfrm>
            <a:off x="1514121" y="4171528"/>
            <a:ext cx="9163757" cy="450447"/>
          </a:xfrm>
        </p:spPr>
        <p:txBody>
          <a:bodyPr anchor="ctr">
            <a:normAutofit/>
          </a:bodyPr>
          <a:lstStyle/>
          <a:p>
            <a:endParaRPr lang="it-IT" sz="2000">
              <a:solidFill>
                <a:schemeClr val="tx2"/>
              </a:solidFill>
            </a:endParaRPr>
          </a:p>
        </p:txBody>
      </p:sp>
      <p:grpSp>
        <p:nvGrpSpPr>
          <p:cNvPr id="13" name="Group 12">
            <a:extLst>
              <a:ext uri="{FF2B5EF4-FFF2-40B4-BE49-F238E27FC236}">
                <a16:creationId xmlns:a16="http://schemas.microsoft.com/office/drawing/2014/main" id="{E9B930FD-8671-4C4C-ADCF-73AC1D0CD4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676747" y="0"/>
            <a:ext cx="2514948" cy="2174333"/>
            <a:chOff x="-305" y="-4155"/>
            <a:chExt cx="2514948" cy="2174333"/>
          </a:xfrm>
        </p:grpSpPr>
        <p:sp>
          <p:nvSpPr>
            <p:cNvPr id="14" name="Freeform: Shape 13">
              <a:extLst>
                <a:ext uri="{FF2B5EF4-FFF2-40B4-BE49-F238E27FC236}">
                  <a16:creationId xmlns:a16="http://schemas.microsoft.com/office/drawing/2014/main" id="{C35B12C1-569C-4E37-AA33-7EF215F201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23E2660-7810-46F6-8752-187127C83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991DC45-0378-45B3-B325-FB8F98545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7" name="Freeform: Shape 16">
              <a:extLst>
                <a:ext uri="{FF2B5EF4-FFF2-40B4-BE49-F238E27FC236}">
                  <a16:creationId xmlns:a16="http://schemas.microsoft.com/office/drawing/2014/main" id="{E228F5BA-5150-4554-B7EA-93F371F3B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Immagine 3">
            <a:extLst>
              <a:ext uri="{FF2B5EF4-FFF2-40B4-BE49-F238E27FC236}">
                <a16:creationId xmlns:a16="http://schemas.microsoft.com/office/drawing/2014/main" id="{AE3C38C9-CE83-845E-51FB-B0EFA541E6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342" y="917297"/>
            <a:ext cx="11525864" cy="1642435"/>
          </a:xfrm>
          <a:prstGeom prst="rect">
            <a:avLst/>
          </a:prstGeom>
        </p:spPr>
      </p:pic>
      <p:grpSp>
        <p:nvGrpSpPr>
          <p:cNvPr id="19" name="Group 18">
            <a:extLst>
              <a:ext uri="{FF2B5EF4-FFF2-40B4-BE49-F238E27FC236}">
                <a16:creationId xmlns:a16="http://schemas.microsoft.com/office/drawing/2014/main" id="{383C2651-AE0C-4AE4-8725-E2F9414FE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305" y="4322879"/>
            <a:ext cx="3378428" cy="2535121"/>
            <a:chOff x="-305" y="-1"/>
            <a:chExt cx="3832880" cy="2876136"/>
          </a:xfrm>
        </p:grpSpPr>
        <p:sp>
          <p:nvSpPr>
            <p:cNvPr id="20" name="Freeform: Shape 19">
              <a:extLst>
                <a:ext uri="{FF2B5EF4-FFF2-40B4-BE49-F238E27FC236}">
                  <a16:creationId xmlns:a16="http://schemas.microsoft.com/office/drawing/2014/main" id="{CCE13265-B5D2-47B4-A199-E05F390D5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93EBD03-D832-462C-9304-7273698ED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D53D3E2-805E-40D2-964F-352BF6D476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B7A9A916-A926-43E6-800F-432ABC3F2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42944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cstate="print">
            <a:extLst>
              <a:ext uri="{BEBA8EAE-BF5A-486C-A8C5-ECC9F3942E4B}">
                <a14:imgProps xmlns:a14="http://schemas.microsoft.com/office/drawing/2010/main">
                  <a14:imgLayer r:embed="rId3">
                    <a14:imgEffect>
                      <a14:brightnessContrast contrast="-100000"/>
                    </a14:imgEffect>
                  </a14:imgLayer>
                </a14:imgProps>
              </a:ext>
              <a:ext uri="{28A0092B-C50C-407E-A947-70E740481C1C}">
                <a14:useLocalDpi xmlns:a14="http://schemas.microsoft.com/office/drawing/2010/main" val="0"/>
              </a:ext>
            </a:extLst>
          </a:blip>
          <a:stretch>
            <a:fillRect/>
          </a:stretch>
        </p:blipFill>
        <p:spPr>
          <a:xfrm>
            <a:off x="5391135" y="0"/>
            <a:ext cx="6800865" cy="6858000"/>
          </a:xfrm>
          <a:prstGeom prst="rect">
            <a:avLst/>
          </a:prstGeom>
        </p:spPr>
      </p:pic>
      <p:sp>
        <p:nvSpPr>
          <p:cNvPr id="8" name="CasellaDiTesto 7"/>
          <p:cNvSpPr txBox="1"/>
          <p:nvPr/>
        </p:nvSpPr>
        <p:spPr>
          <a:xfrm>
            <a:off x="314483" y="161931"/>
            <a:ext cx="4489912" cy="646331"/>
          </a:xfrm>
          <a:prstGeom prst="rect">
            <a:avLst/>
          </a:prstGeom>
          <a:noFill/>
        </p:spPr>
        <p:txBody>
          <a:bodyPr wrap="square" rtlCol="0">
            <a:spAutoFit/>
          </a:bodyPr>
          <a:lstStyle/>
          <a:p>
            <a:r>
              <a:rPr lang="it-IT">
                <a:latin typeface="Arial" panose="020B0604020202020204" pitchFamily="34" charset="0"/>
                <a:cs typeface="Arial" panose="020B0604020202020204" pitchFamily="34" charset="0"/>
              </a:rPr>
              <a:t>Laboratorio tenuto da: </a:t>
            </a:r>
          </a:p>
          <a:p>
            <a:r>
              <a:rPr lang="it-IT">
                <a:latin typeface="Arial" panose="020B0604020202020204" pitchFamily="34" charset="0"/>
                <a:cs typeface="Arial" panose="020B0604020202020204" pitchFamily="34" charset="0"/>
                <a:hlinkClick r:id="rId4"/>
              </a:rPr>
              <a:t>Davide Besana</a:t>
            </a:r>
            <a:endParaRPr lang="it-IT">
              <a:latin typeface="Arial" panose="020B0604020202020204" pitchFamily="34" charset="0"/>
              <a:cs typeface="Arial" panose="020B0604020202020204" pitchFamily="34" charset="0"/>
            </a:endParaRPr>
          </a:p>
        </p:txBody>
      </p:sp>
      <p:sp>
        <p:nvSpPr>
          <p:cNvPr id="9" name="CasellaDiTesto 8"/>
          <p:cNvSpPr txBox="1"/>
          <p:nvPr/>
        </p:nvSpPr>
        <p:spPr>
          <a:xfrm>
            <a:off x="217170" y="4523809"/>
            <a:ext cx="4103370" cy="369332"/>
          </a:xfrm>
          <a:prstGeom prst="rect">
            <a:avLst/>
          </a:prstGeom>
          <a:noFill/>
        </p:spPr>
        <p:txBody>
          <a:bodyPr wrap="square" rtlCol="0">
            <a:spAutoFit/>
          </a:bodyPr>
          <a:lstStyle/>
          <a:p>
            <a:r>
              <a:rPr lang="it-IT" sz="1800">
                <a:solidFill>
                  <a:srgbClr val="262626"/>
                </a:solidFill>
                <a:effectLst/>
                <a:latin typeface="Segoe UI" panose="020B0502040204020203" pitchFamily="34" charset="0"/>
              </a:rPr>
              <a:t>	</a:t>
            </a:r>
            <a:endParaRPr lang="it-IT">
              <a:latin typeface="Arial" panose="020B0604020202020204" pitchFamily="34" charset="0"/>
              <a:cs typeface="Arial" panose="020B0604020202020204" pitchFamily="34" charset="0"/>
            </a:endParaRPr>
          </a:p>
        </p:txBody>
      </p:sp>
      <p:sp>
        <p:nvSpPr>
          <p:cNvPr id="2" name="CasellaDiTesto 1"/>
          <p:cNvSpPr txBox="1"/>
          <p:nvPr/>
        </p:nvSpPr>
        <p:spPr>
          <a:xfrm>
            <a:off x="6036945" y="5125"/>
            <a:ext cx="6096000" cy="1569660"/>
          </a:xfrm>
          <a:prstGeom prst="rect">
            <a:avLst/>
          </a:prstGeom>
          <a:noFill/>
        </p:spPr>
        <p:txBody>
          <a:bodyPr wrap="square" rtlCol="0">
            <a:spAutoFit/>
          </a:bodyPr>
          <a:lstStyle/>
          <a:p>
            <a:r>
              <a:rPr lang="it-IT" sz="3200" b="1">
                <a:effectLst/>
                <a:latin typeface="Calibri" panose="020F0502020204030204" pitchFamily="34" charset="0"/>
                <a:ea typeface="Calibri" panose="020F0502020204030204" pitchFamily="34" charset="0"/>
                <a:cs typeface="Times New Roman" panose="02020603050405020304" pitchFamily="18" charset="0"/>
              </a:rPr>
              <a:t>La vela </a:t>
            </a:r>
            <a:r>
              <a:rPr lang="it-IT" sz="3200" b="1">
                <a:latin typeface="Calibri" panose="020F0502020204030204" pitchFamily="34" charset="0"/>
                <a:ea typeface="Calibri" panose="020F0502020204030204" pitchFamily="34" charset="0"/>
                <a:cs typeface="Times New Roman" panose="02020603050405020304" pitchFamily="18" charset="0"/>
              </a:rPr>
              <a:t>spiegata - </a:t>
            </a:r>
            <a:r>
              <a:rPr lang="it-IT" sz="3200" b="1">
                <a:effectLst/>
                <a:latin typeface="Calibri" panose="020F0502020204030204" pitchFamily="34" charset="0"/>
                <a:ea typeface="Calibri" panose="020F0502020204030204" pitchFamily="34" charset="0"/>
                <a:cs typeface="Times New Roman" panose="02020603050405020304" pitchFamily="18" charset="0"/>
              </a:rPr>
              <a:t>Workshop di comunicazione soluzioni </a:t>
            </a:r>
            <a:r>
              <a:rPr lang="it-IT" sz="3200" b="1" i="1">
                <a:effectLst/>
                <a:latin typeface="Calibri" panose="020F0502020204030204" pitchFamily="34" charset="0"/>
                <a:ea typeface="Calibri" panose="020F0502020204030204" pitchFamily="34" charset="0"/>
                <a:cs typeface="Times New Roman" panose="02020603050405020304" pitchFamily="18" charset="0"/>
              </a:rPr>
              <a:t>blue</a:t>
            </a:r>
            <a:r>
              <a:rPr lang="it-IT" sz="3200" b="1">
                <a:effectLst/>
                <a:latin typeface="Calibri" panose="020F0502020204030204" pitchFamily="34" charset="0"/>
                <a:ea typeface="Calibri" panose="020F0502020204030204" pitchFamily="34" charset="0"/>
                <a:cs typeface="Times New Roman" panose="02020603050405020304" pitchFamily="18" charset="0"/>
              </a:rPr>
              <a:t> tramite illustrazioni</a:t>
            </a:r>
            <a:endParaRPr lang="it-IT" sz="3200" b="1">
              <a:latin typeface="Arial" panose="020B0604020202020204" pitchFamily="34" charset="0"/>
              <a:cs typeface="Arial" panose="020B0604020202020204" pitchFamily="34" charset="0"/>
            </a:endParaRPr>
          </a:p>
        </p:txBody>
      </p:sp>
      <p:sp>
        <p:nvSpPr>
          <p:cNvPr id="11" name="Rettangolo 10"/>
          <p:cNvSpPr/>
          <p:nvPr/>
        </p:nvSpPr>
        <p:spPr>
          <a:xfrm>
            <a:off x="217170" y="1338330"/>
            <a:ext cx="4103370" cy="29832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CasellaDiTesto 11"/>
          <p:cNvSpPr txBox="1"/>
          <p:nvPr/>
        </p:nvSpPr>
        <p:spPr>
          <a:xfrm>
            <a:off x="374883" y="1500895"/>
            <a:ext cx="1554480" cy="646331"/>
          </a:xfrm>
          <a:prstGeom prst="rect">
            <a:avLst/>
          </a:prstGeom>
          <a:noFill/>
        </p:spPr>
        <p:txBody>
          <a:bodyPr wrap="square" rtlCol="0">
            <a:spAutoFit/>
          </a:bodyPr>
          <a:lstStyle/>
          <a:p>
            <a:r>
              <a:rPr lang="it-IT">
                <a:latin typeface="Arial" panose="020B0604020202020204" pitchFamily="34" charset="0"/>
                <a:cs typeface="Arial" panose="020B0604020202020204" pitchFamily="34" charset="0"/>
              </a:rPr>
              <a:t>Immagine</a:t>
            </a:r>
          </a:p>
          <a:p>
            <a:endParaRPr lang="it-IT"/>
          </a:p>
        </p:txBody>
      </p:sp>
      <p:sp>
        <p:nvSpPr>
          <p:cNvPr id="13" name="CasellaDiTesto 12">
            <a:extLst>
              <a:ext uri="{FF2B5EF4-FFF2-40B4-BE49-F238E27FC236}">
                <a16:creationId xmlns:a16="http://schemas.microsoft.com/office/drawing/2014/main" id="{9F1CF425-E976-47EC-8631-56AA1F1787DD}"/>
              </a:ext>
            </a:extLst>
          </p:cNvPr>
          <p:cNvSpPr txBox="1"/>
          <p:nvPr/>
        </p:nvSpPr>
        <p:spPr>
          <a:xfrm>
            <a:off x="6036945" y="4067849"/>
            <a:ext cx="5878830" cy="369332"/>
          </a:xfrm>
          <a:prstGeom prst="rect">
            <a:avLst/>
          </a:prstGeom>
          <a:noFill/>
        </p:spPr>
        <p:txBody>
          <a:bodyPr wrap="square" rtlCol="0">
            <a:spAutoFit/>
          </a:bodyPr>
          <a:lstStyle/>
          <a:p>
            <a:r>
              <a:rPr lang="it-IT" b="1" dirty="0">
                <a:latin typeface="Arial" panose="020B0604020202020204" pitchFamily="34" charset="0"/>
                <a:cs typeface="Arial" panose="020B0604020202020204" pitchFamily="34" charset="0"/>
              </a:rPr>
              <a:t>Durata</a:t>
            </a:r>
            <a:r>
              <a:rPr lang="it-IT" dirty="0">
                <a:latin typeface="Arial" panose="020B0604020202020204" pitchFamily="34" charset="0"/>
                <a:cs typeface="Arial" panose="020B0604020202020204" pitchFamily="34" charset="0"/>
              </a:rPr>
              <a:t>:  1.30 h circa</a:t>
            </a:r>
          </a:p>
        </p:txBody>
      </p:sp>
      <p:sp>
        <p:nvSpPr>
          <p:cNvPr id="14" name="CasellaDiTesto 13">
            <a:extLst>
              <a:ext uri="{FF2B5EF4-FFF2-40B4-BE49-F238E27FC236}">
                <a16:creationId xmlns:a16="http://schemas.microsoft.com/office/drawing/2014/main" id="{5F646134-D171-418D-B6A4-B8508D28A5B4}"/>
              </a:ext>
            </a:extLst>
          </p:cNvPr>
          <p:cNvSpPr txBox="1"/>
          <p:nvPr/>
        </p:nvSpPr>
        <p:spPr>
          <a:xfrm>
            <a:off x="6036945" y="4557881"/>
            <a:ext cx="3390672" cy="646331"/>
          </a:xfrm>
          <a:prstGeom prst="rect">
            <a:avLst/>
          </a:prstGeom>
          <a:noFill/>
        </p:spPr>
        <p:txBody>
          <a:bodyPr wrap="none" rtlCol="0">
            <a:spAutoFit/>
          </a:bodyPr>
          <a:lstStyle/>
          <a:p>
            <a:r>
              <a:rPr lang="it-IT" b="1" dirty="0">
                <a:latin typeface="Arial" panose="020B0604020202020204" pitchFamily="34" charset="0"/>
                <a:cs typeface="Arial" panose="020B0604020202020204" pitchFamily="34" charset="0"/>
              </a:rPr>
              <a:t>Profilo e numero partecipanti</a:t>
            </a:r>
          </a:p>
          <a:p>
            <a:r>
              <a:rPr lang="it-IT" dirty="0">
                <a:latin typeface="Arial" panose="020B0604020202020204" pitchFamily="34" charset="0"/>
                <a:cs typeface="Arial" panose="020B0604020202020204" pitchFamily="34" charset="0"/>
              </a:rPr>
              <a:t>Da definire</a:t>
            </a:r>
          </a:p>
        </p:txBody>
      </p:sp>
      <p:sp>
        <p:nvSpPr>
          <p:cNvPr id="15" name="CasellaDiTesto 14">
            <a:extLst>
              <a:ext uri="{FF2B5EF4-FFF2-40B4-BE49-F238E27FC236}">
                <a16:creationId xmlns:a16="http://schemas.microsoft.com/office/drawing/2014/main" id="{A5183E86-FA42-495B-BB3B-7A6A476301F6}"/>
              </a:ext>
            </a:extLst>
          </p:cNvPr>
          <p:cNvSpPr txBox="1"/>
          <p:nvPr/>
        </p:nvSpPr>
        <p:spPr>
          <a:xfrm>
            <a:off x="6036945" y="5360662"/>
            <a:ext cx="2988319" cy="646331"/>
          </a:xfrm>
          <a:prstGeom prst="rect">
            <a:avLst/>
          </a:prstGeom>
          <a:noFill/>
        </p:spPr>
        <p:txBody>
          <a:bodyPr wrap="none" rtlCol="0">
            <a:spAutoFit/>
          </a:bodyPr>
          <a:lstStyle/>
          <a:p>
            <a:r>
              <a:rPr lang="it-IT" b="1" dirty="0">
                <a:latin typeface="Arial" panose="020B0604020202020204" pitchFamily="34" charset="0"/>
                <a:cs typeface="Arial" panose="020B0604020202020204" pitchFamily="34" charset="0"/>
              </a:rPr>
              <a:t>Partecipazione gratuita</a:t>
            </a:r>
            <a:r>
              <a:rPr lang="it-IT" b="1" dirty="0"/>
              <a:t>     </a:t>
            </a:r>
          </a:p>
          <a:p>
            <a:endParaRPr lang="it-IT" dirty="0"/>
          </a:p>
        </p:txBody>
      </p:sp>
      <p:sp>
        <p:nvSpPr>
          <p:cNvPr id="16" name="Rettangolo 15">
            <a:extLst>
              <a:ext uri="{FF2B5EF4-FFF2-40B4-BE49-F238E27FC236}">
                <a16:creationId xmlns:a16="http://schemas.microsoft.com/office/drawing/2014/main" id="{1F1D85B7-554A-440C-A48E-D91E0A816EBB}"/>
              </a:ext>
            </a:extLst>
          </p:cNvPr>
          <p:cNvSpPr/>
          <p:nvPr/>
        </p:nvSpPr>
        <p:spPr>
          <a:xfrm>
            <a:off x="6096000" y="6170205"/>
            <a:ext cx="6096000" cy="344978"/>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CasellaDiTesto 16">
            <a:extLst>
              <a:ext uri="{FF2B5EF4-FFF2-40B4-BE49-F238E27FC236}">
                <a16:creationId xmlns:a16="http://schemas.microsoft.com/office/drawing/2014/main" id="{796ABF0C-841A-49D9-AF6D-D1A8C5195B22}"/>
              </a:ext>
            </a:extLst>
          </p:cNvPr>
          <p:cNvSpPr txBox="1"/>
          <p:nvPr/>
        </p:nvSpPr>
        <p:spPr>
          <a:xfrm>
            <a:off x="5986145" y="1689581"/>
            <a:ext cx="6146800" cy="2153731"/>
          </a:xfrm>
          <a:prstGeom prst="rect">
            <a:avLst/>
          </a:prstGeom>
          <a:noFill/>
        </p:spPr>
        <p:txBody>
          <a:bodyPr wrap="square">
            <a:spAutoFit/>
          </a:bodyPr>
          <a:lstStyle/>
          <a:p>
            <a:pPr lvl="0" algn="just">
              <a:lnSpc>
                <a:spcPct val="107000"/>
              </a:lnSpc>
              <a:spcAft>
                <a:spcPts val="800"/>
              </a:spcAft>
              <a:buSzPts val="1000"/>
              <a:tabLst>
                <a:tab pos="457200" algn="l"/>
              </a:tabLst>
            </a:pPr>
            <a:r>
              <a:rPr lang="it-IT" sz="1800" b="1" dirty="0">
                <a:effectLst/>
                <a:latin typeface="Calibri" panose="020F0502020204030204" pitchFamily="34" charset="0"/>
                <a:ea typeface="Calibri" panose="020F0502020204030204" pitchFamily="34" charset="0"/>
                <a:cs typeface="Times New Roman" panose="02020603050405020304" pitchFamily="18" charset="0"/>
              </a:rPr>
              <a:t>Laboratorio didattico</a:t>
            </a:r>
            <a:r>
              <a:rPr lang="it-IT" sz="1800" dirty="0">
                <a:effectLst/>
                <a:latin typeface="Calibri" panose="020F0502020204030204" pitchFamily="34" charset="0"/>
                <a:ea typeface="Calibri" panose="020F0502020204030204" pitchFamily="34" charset="0"/>
                <a:cs typeface="Times New Roman" panose="02020603050405020304" pitchFamily="18" charset="0"/>
              </a:rPr>
              <a:t> illustrato - della tipologia </a:t>
            </a:r>
            <a:r>
              <a:rPr lang="it-IT" sz="1800" i="1" dirty="0">
                <a:effectLst/>
                <a:latin typeface="Calibri" panose="020F0502020204030204" pitchFamily="34" charset="0"/>
                <a:ea typeface="Calibri" panose="020F0502020204030204" pitchFamily="34" charset="0"/>
                <a:cs typeface="Times New Roman" panose="02020603050405020304" pitchFamily="18" charset="0"/>
              </a:rPr>
              <a:t>story telling</a:t>
            </a:r>
            <a:r>
              <a:rPr lang="it-IT" sz="1800" dirty="0">
                <a:effectLst/>
                <a:latin typeface="Calibri" panose="020F0502020204030204" pitchFamily="34" charset="0"/>
                <a:ea typeface="Calibri" panose="020F0502020204030204" pitchFamily="34" charset="0"/>
                <a:cs typeface="Times New Roman" panose="02020603050405020304" pitchFamily="18" charset="0"/>
              </a:rPr>
              <a:t> in cui lui disegna mentre spiega- sulla scienza dietro la movimentazione delle barche e di alcune tematiche ambientali a questo tema legate. I ragazzi avranno l’opportunità di apprendere in modo semplice e divertente e disegnare insieme a Davide per memorizzare i concetti discussi anche tramite il disegno.</a:t>
            </a:r>
          </a:p>
        </p:txBody>
      </p:sp>
      <p:pic>
        <p:nvPicPr>
          <p:cNvPr id="7" name="Immagine 6" descr="Immagine che contiene testo, lavagnabianca&#10;&#10;Descrizione generata automaticamente">
            <a:extLst>
              <a:ext uri="{FF2B5EF4-FFF2-40B4-BE49-F238E27FC236}">
                <a16:creationId xmlns:a16="http://schemas.microsoft.com/office/drawing/2014/main" id="{3B0879F5-172D-ED0A-EC78-2BE54D7968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7742" y="1225296"/>
            <a:ext cx="5529043" cy="3096264"/>
          </a:xfrm>
          <a:prstGeom prst="rect">
            <a:avLst/>
          </a:prstGeom>
        </p:spPr>
      </p:pic>
      <p:pic>
        <p:nvPicPr>
          <p:cNvPr id="18" name="Immagine 17">
            <a:extLst>
              <a:ext uri="{FF2B5EF4-FFF2-40B4-BE49-F238E27FC236}">
                <a16:creationId xmlns:a16="http://schemas.microsoft.com/office/drawing/2014/main" id="{80F09A66-1850-1C4C-BF46-243BFCF923B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6401" y="6072781"/>
            <a:ext cx="4363031" cy="622436"/>
          </a:xfrm>
          <a:prstGeom prst="rect">
            <a:avLst/>
          </a:prstGeom>
        </p:spPr>
      </p:pic>
    </p:spTree>
    <p:extLst>
      <p:ext uri="{BB962C8B-B14F-4D97-AF65-F5344CB8AC3E}">
        <p14:creationId xmlns:p14="http://schemas.microsoft.com/office/powerpoint/2010/main" val="4069350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cstate="print">
            <a:extLst>
              <a:ext uri="{BEBA8EAE-BF5A-486C-A8C5-ECC9F3942E4B}">
                <a14:imgProps xmlns:a14="http://schemas.microsoft.com/office/drawing/2010/main">
                  <a14:imgLayer r:embed="rId3">
                    <a14:imgEffect>
                      <a14:brightnessContrast contrast="-100000"/>
                    </a14:imgEffect>
                  </a14:imgLayer>
                </a14:imgProps>
              </a:ext>
              <a:ext uri="{28A0092B-C50C-407E-A947-70E740481C1C}">
                <a14:useLocalDpi xmlns:a14="http://schemas.microsoft.com/office/drawing/2010/main" val="0"/>
              </a:ext>
            </a:extLst>
          </a:blip>
          <a:stretch>
            <a:fillRect/>
          </a:stretch>
        </p:blipFill>
        <p:spPr>
          <a:xfrm>
            <a:off x="5391135" y="0"/>
            <a:ext cx="6800865" cy="6858000"/>
          </a:xfrm>
          <a:prstGeom prst="rect">
            <a:avLst/>
          </a:prstGeom>
        </p:spPr>
      </p:pic>
      <p:sp>
        <p:nvSpPr>
          <p:cNvPr id="8" name="CasellaDiTesto 7"/>
          <p:cNvSpPr txBox="1"/>
          <p:nvPr/>
        </p:nvSpPr>
        <p:spPr>
          <a:xfrm>
            <a:off x="314483" y="161931"/>
            <a:ext cx="4489912" cy="646331"/>
          </a:xfrm>
          <a:prstGeom prst="rect">
            <a:avLst/>
          </a:prstGeom>
          <a:noFill/>
        </p:spPr>
        <p:txBody>
          <a:bodyPr wrap="square" rtlCol="0">
            <a:spAutoFit/>
          </a:bodyPr>
          <a:lstStyle/>
          <a:p>
            <a:r>
              <a:rPr lang="it-IT">
                <a:latin typeface="Arial" panose="020B0604020202020204" pitchFamily="34" charset="0"/>
                <a:cs typeface="Arial" panose="020B0604020202020204" pitchFamily="34" charset="0"/>
              </a:rPr>
              <a:t>Laboratorio tenuto da: </a:t>
            </a:r>
          </a:p>
          <a:p>
            <a:r>
              <a:rPr lang="it-IT">
                <a:latin typeface="Arial" panose="020B0604020202020204" pitchFamily="34" charset="0"/>
                <a:cs typeface="Arial" panose="020B0604020202020204" pitchFamily="34" charset="0"/>
                <a:hlinkClick r:id="rId4"/>
              </a:rPr>
              <a:t>Davide Besana</a:t>
            </a:r>
            <a:endParaRPr lang="it-IT">
              <a:latin typeface="Arial" panose="020B0604020202020204" pitchFamily="34" charset="0"/>
              <a:cs typeface="Arial" panose="020B0604020202020204" pitchFamily="34" charset="0"/>
            </a:endParaRPr>
          </a:p>
        </p:txBody>
      </p:sp>
      <p:sp>
        <p:nvSpPr>
          <p:cNvPr id="2" name="CasellaDiTesto 1"/>
          <p:cNvSpPr txBox="1"/>
          <p:nvPr/>
        </p:nvSpPr>
        <p:spPr>
          <a:xfrm>
            <a:off x="5928175" y="1282"/>
            <a:ext cx="6096000" cy="1569660"/>
          </a:xfrm>
          <a:prstGeom prst="rect">
            <a:avLst/>
          </a:prstGeom>
          <a:noFill/>
        </p:spPr>
        <p:txBody>
          <a:bodyPr wrap="square" rtlCol="0">
            <a:spAutoFit/>
          </a:bodyPr>
          <a:lstStyle/>
          <a:p>
            <a:r>
              <a:rPr lang="it-IT" sz="3200" b="1">
                <a:effectLst/>
                <a:latin typeface="Calibri" panose="020F0502020204030204" pitchFamily="34" charset="0"/>
                <a:ea typeface="Calibri" panose="020F0502020204030204" pitchFamily="34" charset="0"/>
                <a:cs typeface="Times New Roman" panose="02020603050405020304" pitchFamily="18" charset="0"/>
              </a:rPr>
              <a:t>La vela </a:t>
            </a:r>
            <a:r>
              <a:rPr lang="it-IT" sz="3200" b="1">
                <a:latin typeface="Calibri" panose="020F0502020204030204" pitchFamily="34" charset="0"/>
                <a:ea typeface="Calibri" panose="020F0502020204030204" pitchFamily="34" charset="0"/>
                <a:cs typeface="Times New Roman" panose="02020603050405020304" pitchFamily="18" charset="0"/>
              </a:rPr>
              <a:t>spiegata - </a:t>
            </a:r>
            <a:r>
              <a:rPr lang="it-IT" sz="3200" b="1">
                <a:effectLst/>
                <a:latin typeface="Calibri" panose="020F0502020204030204" pitchFamily="34" charset="0"/>
                <a:ea typeface="Calibri" panose="020F0502020204030204" pitchFamily="34" charset="0"/>
                <a:cs typeface="Times New Roman" panose="02020603050405020304" pitchFamily="18" charset="0"/>
              </a:rPr>
              <a:t>Workshop di comunicazione soluzioni </a:t>
            </a:r>
            <a:r>
              <a:rPr lang="it-IT" sz="3200" b="1" i="1">
                <a:effectLst/>
                <a:latin typeface="Calibri" panose="020F0502020204030204" pitchFamily="34" charset="0"/>
                <a:ea typeface="Calibri" panose="020F0502020204030204" pitchFamily="34" charset="0"/>
                <a:cs typeface="Times New Roman" panose="02020603050405020304" pitchFamily="18" charset="0"/>
              </a:rPr>
              <a:t>blue</a:t>
            </a:r>
            <a:r>
              <a:rPr lang="it-IT" sz="3200" b="1">
                <a:effectLst/>
                <a:latin typeface="Calibri" panose="020F0502020204030204" pitchFamily="34" charset="0"/>
                <a:ea typeface="Calibri" panose="020F0502020204030204" pitchFamily="34" charset="0"/>
                <a:cs typeface="Times New Roman" panose="02020603050405020304" pitchFamily="18" charset="0"/>
              </a:rPr>
              <a:t> tramite illustrazioni</a:t>
            </a:r>
            <a:endParaRPr lang="it-IT" sz="3200" b="1">
              <a:latin typeface="Arial" panose="020B0604020202020204" pitchFamily="34" charset="0"/>
              <a:cs typeface="Arial" panose="020B0604020202020204" pitchFamily="34" charset="0"/>
            </a:endParaRPr>
          </a:p>
        </p:txBody>
      </p:sp>
      <p:sp>
        <p:nvSpPr>
          <p:cNvPr id="12" name="CasellaDiTesto 11"/>
          <p:cNvSpPr txBox="1"/>
          <p:nvPr/>
        </p:nvSpPr>
        <p:spPr>
          <a:xfrm>
            <a:off x="374883" y="1500895"/>
            <a:ext cx="1554480" cy="646331"/>
          </a:xfrm>
          <a:prstGeom prst="rect">
            <a:avLst/>
          </a:prstGeom>
          <a:noFill/>
        </p:spPr>
        <p:txBody>
          <a:bodyPr wrap="square" rtlCol="0">
            <a:spAutoFit/>
          </a:bodyPr>
          <a:lstStyle/>
          <a:p>
            <a:r>
              <a:rPr lang="it-IT">
                <a:latin typeface="Arial" panose="020B0604020202020204" pitchFamily="34" charset="0"/>
                <a:cs typeface="Arial" panose="020B0604020202020204" pitchFamily="34" charset="0"/>
              </a:rPr>
              <a:t>Immagine</a:t>
            </a:r>
          </a:p>
          <a:p>
            <a:endParaRPr lang="it-IT"/>
          </a:p>
        </p:txBody>
      </p:sp>
      <p:sp>
        <p:nvSpPr>
          <p:cNvPr id="13" name="CasellaDiTesto 12">
            <a:extLst>
              <a:ext uri="{FF2B5EF4-FFF2-40B4-BE49-F238E27FC236}">
                <a16:creationId xmlns:a16="http://schemas.microsoft.com/office/drawing/2014/main" id="{9F1CF425-E976-47EC-8631-56AA1F1787DD}"/>
              </a:ext>
            </a:extLst>
          </p:cNvPr>
          <p:cNvSpPr txBox="1"/>
          <p:nvPr/>
        </p:nvSpPr>
        <p:spPr>
          <a:xfrm>
            <a:off x="5962015" y="4698966"/>
            <a:ext cx="5878830" cy="369332"/>
          </a:xfrm>
          <a:prstGeom prst="rect">
            <a:avLst/>
          </a:prstGeom>
          <a:noFill/>
        </p:spPr>
        <p:txBody>
          <a:bodyPr wrap="square" rtlCol="0">
            <a:spAutoFit/>
          </a:bodyPr>
          <a:lstStyle/>
          <a:p>
            <a:r>
              <a:rPr lang="it-IT" b="1">
                <a:latin typeface="Arial" panose="020B0604020202020204" pitchFamily="34" charset="0"/>
                <a:cs typeface="Arial" panose="020B0604020202020204" pitchFamily="34" charset="0"/>
              </a:rPr>
              <a:t>Durata</a:t>
            </a:r>
            <a:r>
              <a:rPr lang="it-IT">
                <a:latin typeface="Arial" panose="020B0604020202020204" pitchFamily="34" charset="0"/>
                <a:cs typeface="Arial" panose="020B0604020202020204" pitchFamily="34" charset="0"/>
              </a:rPr>
              <a:t>:  1.30 h circa</a:t>
            </a:r>
          </a:p>
        </p:txBody>
      </p:sp>
      <p:sp>
        <p:nvSpPr>
          <p:cNvPr id="14" name="CasellaDiTesto 13">
            <a:extLst>
              <a:ext uri="{FF2B5EF4-FFF2-40B4-BE49-F238E27FC236}">
                <a16:creationId xmlns:a16="http://schemas.microsoft.com/office/drawing/2014/main" id="{5F646134-D171-418D-B6A4-B8508D28A5B4}"/>
              </a:ext>
            </a:extLst>
          </p:cNvPr>
          <p:cNvSpPr txBox="1"/>
          <p:nvPr/>
        </p:nvSpPr>
        <p:spPr>
          <a:xfrm>
            <a:off x="5962015" y="5154542"/>
            <a:ext cx="6146800" cy="369332"/>
          </a:xfrm>
          <a:prstGeom prst="rect">
            <a:avLst/>
          </a:prstGeom>
          <a:noFill/>
        </p:spPr>
        <p:txBody>
          <a:bodyPr wrap="square" rtlCol="0">
            <a:spAutoFit/>
          </a:bodyPr>
          <a:lstStyle/>
          <a:p>
            <a:r>
              <a:rPr lang="it-IT" b="1">
                <a:latin typeface="Arial" panose="020B0604020202020204" pitchFamily="34" charset="0"/>
                <a:cs typeface="Arial" panose="020B0604020202020204" pitchFamily="34" charset="0"/>
              </a:rPr>
              <a:t>Profilo e numero partecipanti: </a:t>
            </a:r>
            <a:r>
              <a:rPr lang="it-IT">
                <a:latin typeface="Arial" panose="020B0604020202020204" pitchFamily="34" charset="0"/>
                <a:cs typeface="Arial" panose="020B0604020202020204" pitchFamily="34" charset="0"/>
              </a:rPr>
              <a:t>da definire</a:t>
            </a:r>
          </a:p>
        </p:txBody>
      </p:sp>
      <p:sp>
        <p:nvSpPr>
          <p:cNvPr id="15" name="CasellaDiTesto 14">
            <a:extLst>
              <a:ext uri="{FF2B5EF4-FFF2-40B4-BE49-F238E27FC236}">
                <a16:creationId xmlns:a16="http://schemas.microsoft.com/office/drawing/2014/main" id="{A5183E86-FA42-495B-BB3B-7A6A476301F6}"/>
              </a:ext>
            </a:extLst>
          </p:cNvPr>
          <p:cNvSpPr txBox="1"/>
          <p:nvPr/>
        </p:nvSpPr>
        <p:spPr>
          <a:xfrm>
            <a:off x="5987856" y="5696363"/>
            <a:ext cx="2988319" cy="646331"/>
          </a:xfrm>
          <a:prstGeom prst="rect">
            <a:avLst/>
          </a:prstGeom>
          <a:noFill/>
        </p:spPr>
        <p:txBody>
          <a:bodyPr wrap="none" rtlCol="0">
            <a:spAutoFit/>
          </a:bodyPr>
          <a:lstStyle/>
          <a:p>
            <a:r>
              <a:rPr lang="it-IT" b="1">
                <a:latin typeface="Arial" panose="020B0604020202020204" pitchFamily="34" charset="0"/>
                <a:cs typeface="Arial" panose="020B0604020202020204" pitchFamily="34" charset="0"/>
              </a:rPr>
              <a:t>Partecipazione gratuita</a:t>
            </a:r>
            <a:r>
              <a:rPr lang="it-IT" b="1"/>
              <a:t>     </a:t>
            </a:r>
          </a:p>
          <a:p>
            <a:endParaRPr lang="it-IT"/>
          </a:p>
        </p:txBody>
      </p:sp>
      <p:sp>
        <p:nvSpPr>
          <p:cNvPr id="16" name="Rettangolo 15">
            <a:extLst>
              <a:ext uri="{FF2B5EF4-FFF2-40B4-BE49-F238E27FC236}">
                <a16:creationId xmlns:a16="http://schemas.microsoft.com/office/drawing/2014/main" id="{1F1D85B7-554A-440C-A48E-D91E0A816EBB}"/>
              </a:ext>
            </a:extLst>
          </p:cNvPr>
          <p:cNvSpPr/>
          <p:nvPr/>
        </p:nvSpPr>
        <p:spPr>
          <a:xfrm>
            <a:off x="5987856" y="6170205"/>
            <a:ext cx="6204144" cy="344978"/>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CasellaDiTesto 16">
            <a:extLst>
              <a:ext uri="{FF2B5EF4-FFF2-40B4-BE49-F238E27FC236}">
                <a16:creationId xmlns:a16="http://schemas.microsoft.com/office/drawing/2014/main" id="{796ABF0C-841A-49D9-AF6D-D1A8C5195B22}"/>
              </a:ext>
            </a:extLst>
          </p:cNvPr>
          <p:cNvSpPr txBox="1"/>
          <p:nvPr/>
        </p:nvSpPr>
        <p:spPr>
          <a:xfrm>
            <a:off x="5962015" y="1785093"/>
            <a:ext cx="6146800" cy="2746457"/>
          </a:xfrm>
          <a:prstGeom prst="rect">
            <a:avLst/>
          </a:prstGeom>
          <a:noFill/>
        </p:spPr>
        <p:txBody>
          <a:bodyPr wrap="square">
            <a:spAutoFit/>
          </a:bodyPr>
          <a:lstStyle/>
          <a:p>
            <a:pPr lvl="0" algn="just">
              <a:lnSpc>
                <a:spcPct val="107000"/>
              </a:lnSpc>
              <a:spcAft>
                <a:spcPts val="800"/>
              </a:spcAft>
              <a:buSzPts val="1000"/>
              <a:tabLst>
                <a:tab pos="457200" algn="l"/>
              </a:tabLst>
            </a:pPr>
            <a:r>
              <a:rPr lang="it-IT" sz="1800" b="1">
                <a:effectLst/>
                <a:latin typeface="Calibri" panose="020F0502020204030204" pitchFamily="34" charset="0"/>
                <a:ea typeface="Calibri" panose="020F0502020204030204" pitchFamily="34" charset="0"/>
                <a:cs typeface="Times New Roman" panose="02020603050405020304" pitchFamily="18" charset="0"/>
              </a:rPr>
              <a:t>Laboratorio di disegno</a:t>
            </a:r>
            <a:r>
              <a:rPr lang="it-IT" sz="1800">
                <a:effectLst/>
                <a:latin typeface="Calibri" panose="020F0502020204030204" pitchFamily="34" charset="0"/>
                <a:ea typeface="Calibri" panose="020F0502020204030204" pitchFamily="34" charset="0"/>
                <a:cs typeface="Times New Roman" panose="02020603050405020304" pitchFamily="18" charset="0"/>
              </a:rPr>
              <a:t> specifico sulle barche per studenti liceo artistico/comics. Oltre a conoscere benissimo le barche di Ocean Race e non solo, Davide Besana è illustratore, </a:t>
            </a:r>
            <a:r>
              <a:rPr lang="it-IT">
                <a:latin typeface="Calibri" panose="020F0502020204030204" pitchFamily="34" charset="0"/>
                <a:ea typeface="Calibri" panose="020F0502020204030204" pitchFamily="34" charset="0"/>
                <a:cs typeface="Times New Roman" panose="02020603050405020304" pitchFamily="18" charset="0"/>
              </a:rPr>
              <a:t>giornalista, </a:t>
            </a:r>
            <a:r>
              <a:rPr lang="it-IT" sz="1800">
                <a:effectLst/>
                <a:latin typeface="Calibri" panose="020F0502020204030204" pitchFamily="34" charset="0"/>
                <a:ea typeface="Calibri" panose="020F0502020204030204" pitchFamily="34" charset="0"/>
                <a:cs typeface="Times New Roman" panose="02020603050405020304" pitchFamily="18" charset="0"/>
              </a:rPr>
              <a:t>velista professionista e appassionato di barche. In questo laboratorio unirà le sue competenze e passioni per insegnare ai ragazzi a quali aspetti fare attenzione affinché la barca disegnata sulla carta possa raccontare cosa avviene in navigazione evitando di tralasciare aspetti che possono compromettere la realisticità della narrazione. </a:t>
            </a:r>
          </a:p>
        </p:txBody>
      </p:sp>
      <p:pic>
        <p:nvPicPr>
          <p:cNvPr id="18" name="Immagine 17">
            <a:extLst>
              <a:ext uri="{FF2B5EF4-FFF2-40B4-BE49-F238E27FC236}">
                <a16:creationId xmlns:a16="http://schemas.microsoft.com/office/drawing/2014/main" id="{80F09A66-1850-1C4C-BF46-243BFCF923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6401" y="6072781"/>
            <a:ext cx="4363031" cy="622436"/>
          </a:xfrm>
          <a:prstGeom prst="rect">
            <a:avLst/>
          </a:prstGeom>
        </p:spPr>
      </p:pic>
      <p:pic>
        <p:nvPicPr>
          <p:cNvPr id="5" name="Immagine 4">
            <a:extLst>
              <a:ext uri="{FF2B5EF4-FFF2-40B4-BE49-F238E27FC236}">
                <a16:creationId xmlns:a16="http://schemas.microsoft.com/office/drawing/2014/main" id="{27B0EDB1-31C0-3C8E-CCE5-E9A6FF484F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1806" y="953258"/>
            <a:ext cx="3161860" cy="4144761"/>
          </a:xfrm>
          <a:prstGeom prst="rect">
            <a:avLst/>
          </a:prstGeom>
        </p:spPr>
      </p:pic>
    </p:spTree>
    <p:extLst>
      <p:ext uri="{BB962C8B-B14F-4D97-AF65-F5344CB8AC3E}">
        <p14:creationId xmlns:p14="http://schemas.microsoft.com/office/powerpoint/2010/main" val="3073285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100000"/>
                    </a14:imgEffect>
                  </a14:imgLayer>
                </a14:imgProps>
              </a:ext>
              <a:ext uri="{28A0092B-C50C-407E-A947-70E740481C1C}">
                <a14:useLocalDpi xmlns:a14="http://schemas.microsoft.com/office/drawing/2010/main" val="0"/>
              </a:ext>
            </a:extLst>
          </a:blip>
          <a:stretch>
            <a:fillRect/>
          </a:stretch>
        </p:blipFill>
        <p:spPr>
          <a:xfrm>
            <a:off x="5391135" y="0"/>
            <a:ext cx="6800865" cy="6858000"/>
          </a:xfrm>
          <a:prstGeom prst="rect">
            <a:avLst/>
          </a:prstGeom>
        </p:spPr>
      </p:pic>
      <p:sp>
        <p:nvSpPr>
          <p:cNvPr id="8" name="CasellaDiTesto 7"/>
          <p:cNvSpPr txBox="1"/>
          <p:nvPr/>
        </p:nvSpPr>
        <p:spPr>
          <a:xfrm>
            <a:off x="314483" y="161931"/>
            <a:ext cx="4489912" cy="646331"/>
          </a:xfrm>
          <a:prstGeom prst="rect">
            <a:avLst/>
          </a:prstGeom>
          <a:noFill/>
        </p:spPr>
        <p:txBody>
          <a:bodyPr wrap="square" rtlCol="0">
            <a:spAutoFit/>
          </a:bodyPr>
          <a:lstStyle/>
          <a:p>
            <a:r>
              <a:rPr lang="it-IT" dirty="0">
                <a:latin typeface="Arial" panose="020B0604020202020204" pitchFamily="34" charset="0"/>
                <a:cs typeface="Arial" panose="020B0604020202020204" pitchFamily="34" charset="0"/>
              </a:rPr>
              <a:t>Laboratorio tenuto da: </a:t>
            </a:r>
          </a:p>
          <a:p>
            <a:r>
              <a:rPr lang="it-IT" dirty="0">
                <a:latin typeface="Arial" panose="020B0604020202020204" pitchFamily="34" charset="0"/>
                <a:cs typeface="Arial" panose="020B0604020202020204" pitchFamily="34" charset="0"/>
                <a:hlinkClick r:id="rId5"/>
              </a:rPr>
              <a:t>Marta Pavia </a:t>
            </a:r>
            <a:r>
              <a:rPr lang="it-IT" dirty="0">
                <a:latin typeface="Arial" panose="020B0604020202020204" pitchFamily="34" charset="0"/>
                <a:cs typeface="Arial" panose="020B0604020202020204" pitchFamily="34" charset="0"/>
              </a:rPr>
              <a:t>&amp; Monica Previati </a:t>
            </a:r>
          </a:p>
        </p:txBody>
      </p:sp>
      <p:sp>
        <p:nvSpPr>
          <p:cNvPr id="2" name="CasellaDiTesto 1"/>
          <p:cNvSpPr txBox="1"/>
          <p:nvPr/>
        </p:nvSpPr>
        <p:spPr>
          <a:xfrm>
            <a:off x="6036945" y="5125"/>
            <a:ext cx="6096000" cy="1569660"/>
          </a:xfrm>
          <a:prstGeom prst="rect">
            <a:avLst/>
          </a:prstGeom>
          <a:noFill/>
        </p:spPr>
        <p:txBody>
          <a:bodyPr wrap="square" rtlCol="0">
            <a:spAutoFit/>
          </a:bodyPr>
          <a:lstStyle/>
          <a:p>
            <a:r>
              <a:rPr lang="it-IT" sz="3200" b="1">
                <a:effectLst/>
                <a:latin typeface="Calibri" panose="020F0502020204030204" pitchFamily="34" charset="0"/>
                <a:ea typeface="Calibri" panose="020F0502020204030204" pitchFamily="34" charset="0"/>
                <a:cs typeface="Times New Roman" panose="02020603050405020304" pitchFamily="18" charset="0"/>
              </a:rPr>
              <a:t>Soluzioni blu in un </a:t>
            </a:r>
            <a:r>
              <a:rPr lang="it-IT" sz="3200" b="1" i="1">
                <a:effectLst/>
                <a:latin typeface="Calibri" panose="020F0502020204030204" pitchFamily="34" charset="0"/>
                <a:ea typeface="Calibri" panose="020F0502020204030204" pitchFamily="34" charset="0"/>
                <a:cs typeface="Times New Roman" panose="02020603050405020304" pitchFamily="18" charset="0"/>
              </a:rPr>
              <a:t>click</a:t>
            </a:r>
            <a:r>
              <a:rPr lang="it-IT" sz="3200" b="1">
                <a:effectLst/>
                <a:latin typeface="Calibri" panose="020F0502020204030204" pitchFamily="34" charset="0"/>
                <a:ea typeface="Calibri" panose="020F0502020204030204" pitchFamily="34" charset="0"/>
                <a:cs typeface="Times New Roman" panose="02020603050405020304" pitchFamily="18" charset="0"/>
              </a:rPr>
              <a:t> -Workshop fotografia per comunicare soluzioni </a:t>
            </a:r>
            <a:r>
              <a:rPr lang="it-IT" sz="3200" b="1" i="1">
                <a:effectLst/>
                <a:latin typeface="Calibri" panose="020F0502020204030204" pitchFamily="34" charset="0"/>
                <a:ea typeface="Calibri" panose="020F0502020204030204" pitchFamily="34" charset="0"/>
                <a:cs typeface="Times New Roman" panose="02020603050405020304" pitchFamily="18" charset="0"/>
              </a:rPr>
              <a:t>blue</a:t>
            </a:r>
            <a:endParaRPr lang="it-IT" sz="3200" b="1">
              <a:latin typeface="Arial" panose="020B0604020202020204" pitchFamily="34" charset="0"/>
              <a:cs typeface="Arial" panose="020B0604020202020204" pitchFamily="34" charset="0"/>
            </a:endParaRPr>
          </a:p>
        </p:txBody>
      </p:sp>
      <p:sp>
        <p:nvSpPr>
          <p:cNvPr id="11" name="Rettangolo 10"/>
          <p:cNvSpPr/>
          <p:nvPr/>
        </p:nvSpPr>
        <p:spPr>
          <a:xfrm>
            <a:off x="217170" y="1338330"/>
            <a:ext cx="4103370" cy="29832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CasellaDiTesto 11"/>
          <p:cNvSpPr txBox="1"/>
          <p:nvPr/>
        </p:nvSpPr>
        <p:spPr>
          <a:xfrm>
            <a:off x="374883" y="1500895"/>
            <a:ext cx="1554480" cy="646331"/>
          </a:xfrm>
          <a:prstGeom prst="rect">
            <a:avLst/>
          </a:prstGeom>
          <a:noFill/>
        </p:spPr>
        <p:txBody>
          <a:bodyPr wrap="square" rtlCol="0">
            <a:spAutoFit/>
          </a:bodyPr>
          <a:lstStyle/>
          <a:p>
            <a:r>
              <a:rPr lang="it-IT">
                <a:latin typeface="Arial" panose="020B0604020202020204" pitchFamily="34" charset="0"/>
                <a:cs typeface="Arial" panose="020B0604020202020204" pitchFamily="34" charset="0"/>
              </a:rPr>
              <a:t>Immagine</a:t>
            </a:r>
          </a:p>
          <a:p>
            <a:endParaRPr lang="it-IT"/>
          </a:p>
        </p:txBody>
      </p:sp>
      <p:sp>
        <p:nvSpPr>
          <p:cNvPr id="13" name="CasellaDiTesto 12">
            <a:extLst>
              <a:ext uri="{FF2B5EF4-FFF2-40B4-BE49-F238E27FC236}">
                <a16:creationId xmlns:a16="http://schemas.microsoft.com/office/drawing/2014/main" id="{9F1CF425-E976-47EC-8631-56AA1F1787DD}"/>
              </a:ext>
            </a:extLst>
          </p:cNvPr>
          <p:cNvSpPr txBox="1"/>
          <p:nvPr/>
        </p:nvSpPr>
        <p:spPr>
          <a:xfrm>
            <a:off x="6036945" y="4435915"/>
            <a:ext cx="5878830" cy="369332"/>
          </a:xfrm>
          <a:prstGeom prst="rect">
            <a:avLst/>
          </a:prstGeom>
          <a:noFill/>
        </p:spPr>
        <p:txBody>
          <a:bodyPr wrap="square" rtlCol="0">
            <a:spAutoFit/>
          </a:bodyPr>
          <a:lstStyle/>
          <a:p>
            <a:r>
              <a:rPr lang="it-IT" b="1" dirty="0">
                <a:latin typeface="Arial" panose="020B0604020202020204" pitchFamily="34" charset="0"/>
                <a:cs typeface="Arial" panose="020B0604020202020204" pitchFamily="34" charset="0"/>
              </a:rPr>
              <a:t>Durata</a:t>
            </a:r>
            <a:r>
              <a:rPr lang="it-IT" dirty="0">
                <a:latin typeface="Arial" panose="020B0604020202020204" pitchFamily="34" charset="0"/>
                <a:cs typeface="Arial" panose="020B0604020202020204" pitchFamily="34" charset="0"/>
              </a:rPr>
              <a:t>:  incontri da 1-2 ore</a:t>
            </a:r>
          </a:p>
        </p:txBody>
      </p:sp>
      <p:sp>
        <p:nvSpPr>
          <p:cNvPr id="14" name="CasellaDiTesto 13">
            <a:extLst>
              <a:ext uri="{FF2B5EF4-FFF2-40B4-BE49-F238E27FC236}">
                <a16:creationId xmlns:a16="http://schemas.microsoft.com/office/drawing/2014/main" id="{5F646134-D171-418D-B6A4-B8508D28A5B4}"/>
              </a:ext>
            </a:extLst>
          </p:cNvPr>
          <p:cNvSpPr txBox="1"/>
          <p:nvPr/>
        </p:nvSpPr>
        <p:spPr>
          <a:xfrm>
            <a:off x="6036945" y="4873883"/>
            <a:ext cx="3390672" cy="646331"/>
          </a:xfrm>
          <a:prstGeom prst="rect">
            <a:avLst/>
          </a:prstGeom>
          <a:noFill/>
        </p:spPr>
        <p:txBody>
          <a:bodyPr wrap="none" rtlCol="0">
            <a:spAutoFit/>
          </a:bodyPr>
          <a:lstStyle/>
          <a:p>
            <a:r>
              <a:rPr lang="it-IT" b="1">
                <a:latin typeface="Arial" panose="020B0604020202020204" pitchFamily="34" charset="0"/>
                <a:cs typeface="Arial" panose="020B0604020202020204" pitchFamily="34" charset="0"/>
              </a:rPr>
              <a:t>Profilo e numero partecipanti</a:t>
            </a:r>
          </a:p>
          <a:p>
            <a:r>
              <a:rPr lang="it-IT">
                <a:latin typeface="Arial" panose="020B0604020202020204" pitchFamily="34" charset="0"/>
                <a:cs typeface="Arial" panose="020B0604020202020204" pitchFamily="34" charset="0"/>
              </a:rPr>
              <a:t>Da definire</a:t>
            </a:r>
          </a:p>
        </p:txBody>
      </p:sp>
      <p:sp>
        <p:nvSpPr>
          <p:cNvPr id="15" name="CasellaDiTesto 14">
            <a:extLst>
              <a:ext uri="{FF2B5EF4-FFF2-40B4-BE49-F238E27FC236}">
                <a16:creationId xmlns:a16="http://schemas.microsoft.com/office/drawing/2014/main" id="{A5183E86-FA42-495B-BB3B-7A6A476301F6}"/>
              </a:ext>
            </a:extLst>
          </p:cNvPr>
          <p:cNvSpPr txBox="1"/>
          <p:nvPr/>
        </p:nvSpPr>
        <p:spPr>
          <a:xfrm>
            <a:off x="6036945" y="5605103"/>
            <a:ext cx="2988319" cy="646331"/>
          </a:xfrm>
          <a:prstGeom prst="rect">
            <a:avLst/>
          </a:prstGeom>
          <a:noFill/>
        </p:spPr>
        <p:txBody>
          <a:bodyPr wrap="none" rtlCol="0">
            <a:spAutoFit/>
          </a:bodyPr>
          <a:lstStyle/>
          <a:p>
            <a:r>
              <a:rPr lang="it-IT" b="1">
                <a:latin typeface="Arial" panose="020B0604020202020204" pitchFamily="34" charset="0"/>
                <a:cs typeface="Arial" panose="020B0604020202020204" pitchFamily="34" charset="0"/>
              </a:rPr>
              <a:t>Partecipazione gratuita</a:t>
            </a:r>
            <a:r>
              <a:rPr lang="it-IT" b="1"/>
              <a:t>     </a:t>
            </a:r>
          </a:p>
          <a:p>
            <a:endParaRPr lang="it-IT"/>
          </a:p>
        </p:txBody>
      </p:sp>
      <p:sp>
        <p:nvSpPr>
          <p:cNvPr id="16" name="Rettangolo 15">
            <a:extLst>
              <a:ext uri="{FF2B5EF4-FFF2-40B4-BE49-F238E27FC236}">
                <a16:creationId xmlns:a16="http://schemas.microsoft.com/office/drawing/2014/main" id="{1F1D85B7-554A-440C-A48E-D91E0A816EBB}"/>
              </a:ext>
            </a:extLst>
          </p:cNvPr>
          <p:cNvSpPr/>
          <p:nvPr/>
        </p:nvSpPr>
        <p:spPr>
          <a:xfrm>
            <a:off x="6096000" y="6170205"/>
            <a:ext cx="6096000" cy="344978"/>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CasellaDiTesto 16">
            <a:extLst>
              <a:ext uri="{FF2B5EF4-FFF2-40B4-BE49-F238E27FC236}">
                <a16:creationId xmlns:a16="http://schemas.microsoft.com/office/drawing/2014/main" id="{796ABF0C-841A-49D9-AF6D-D1A8C5195B22}"/>
              </a:ext>
            </a:extLst>
          </p:cNvPr>
          <p:cNvSpPr txBox="1"/>
          <p:nvPr/>
        </p:nvSpPr>
        <p:spPr>
          <a:xfrm>
            <a:off x="5986145" y="1664822"/>
            <a:ext cx="6146800" cy="2585323"/>
          </a:xfrm>
          <a:prstGeom prst="rect">
            <a:avLst/>
          </a:prstGeom>
          <a:noFill/>
        </p:spPr>
        <p:txBody>
          <a:bodyPr wrap="square">
            <a:spAutoFit/>
          </a:bodyPr>
          <a:lstStyle/>
          <a:p>
            <a:pPr algn="just"/>
            <a:r>
              <a:rPr lang="it-IT" sz="1800">
                <a:effectLst/>
                <a:latin typeface="Calibri" panose="020F0502020204030204" pitchFamily="34" charset="0"/>
                <a:ea typeface="Calibri" panose="020F0502020204030204" pitchFamily="34" charset="0"/>
                <a:cs typeface="Times New Roman" panose="02020603050405020304" pitchFamily="18" charset="0"/>
              </a:rPr>
              <a:t>Una biologa illustrerà ai partecipanti quali sono alcune delle soluzioni che si possono adottare, al posto di pratiche dannose per il mare, al fine di avere un impatto positivo sull’ambiente e sulla economia del mare. Un’esperta di comunicazione spiegherà come rappresentare efficacemente queste soluzioni tramite le immagini. I partecipanti dovranno scattare delle </a:t>
            </a:r>
            <a:r>
              <a:rPr lang="it-IT" sz="1800" b="1">
                <a:effectLst/>
                <a:latin typeface="Calibri" panose="020F0502020204030204" pitchFamily="34" charset="0"/>
                <a:ea typeface="Calibri" panose="020F0502020204030204" pitchFamily="34" charset="0"/>
                <a:cs typeface="Times New Roman" panose="02020603050405020304" pitchFamily="18" charset="0"/>
              </a:rPr>
              <a:t>fotografie a descrizione delle soluzioni</a:t>
            </a:r>
            <a:r>
              <a:rPr lang="it-IT" sz="1800">
                <a:effectLst/>
                <a:latin typeface="Calibri" panose="020F0502020204030204" pitchFamily="34" charset="0"/>
                <a:ea typeface="Calibri" panose="020F0502020204030204" pitchFamily="34" charset="0"/>
                <a:cs typeface="Times New Roman" panose="02020603050405020304" pitchFamily="18" charset="0"/>
              </a:rPr>
              <a:t> discusse da condividere sui </a:t>
            </a:r>
            <a:r>
              <a:rPr lang="it-IT" sz="1800" i="1">
                <a:effectLst/>
                <a:latin typeface="Calibri" panose="020F0502020204030204" pitchFamily="34" charset="0"/>
                <a:ea typeface="Calibri" panose="020F0502020204030204" pitchFamily="34" charset="0"/>
                <a:cs typeface="Times New Roman" panose="02020603050405020304" pitchFamily="18" charset="0"/>
              </a:rPr>
              <a:t>social</a:t>
            </a:r>
            <a:r>
              <a:rPr lang="it-IT" sz="1800">
                <a:effectLst/>
                <a:latin typeface="Calibri" panose="020F0502020204030204" pitchFamily="34" charset="0"/>
                <a:ea typeface="Calibri" panose="020F0502020204030204" pitchFamily="34" charset="0"/>
                <a:cs typeface="Times New Roman" panose="02020603050405020304" pitchFamily="18" charset="0"/>
              </a:rPr>
              <a:t> con il fine di supportare la divulgazione di buone pratiche </a:t>
            </a:r>
            <a:r>
              <a:rPr lang="it-IT" sz="1800" b="1">
                <a:effectLst/>
                <a:latin typeface="Calibri" panose="020F0502020204030204" pitchFamily="34" charset="0"/>
                <a:ea typeface="Calibri" panose="020F0502020204030204" pitchFamily="34" charset="0"/>
                <a:cs typeface="Times New Roman" panose="02020603050405020304" pitchFamily="18" charset="0"/>
              </a:rPr>
              <a:t>per la </a:t>
            </a:r>
            <a:r>
              <a:rPr lang="it-IT" sz="1800" b="1" i="1">
                <a:effectLst/>
                <a:latin typeface="Calibri" panose="020F0502020204030204" pitchFamily="34" charset="0"/>
                <a:ea typeface="Calibri" panose="020F0502020204030204" pitchFamily="34" charset="0"/>
                <a:cs typeface="Times New Roman" panose="02020603050405020304" pitchFamily="18" charset="0"/>
              </a:rPr>
              <a:t>blue economy</a:t>
            </a:r>
            <a:r>
              <a:rPr lang="it-IT" sz="1800">
                <a:effectLst/>
                <a:latin typeface="Calibri" panose="020F0502020204030204" pitchFamily="34" charset="0"/>
                <a:ea typeface="Calibri" panose="020F0502020204030204" pitchFamily="34" charset="0"/>
                <a:cs typeface="Times New Roman" panose="02020603050405020304" pitchFamily="18" charset="0"/>
              </a:rPr>
              <a:t>. </a:t>
            </a:r>
            <a:endParaRPr lang="en-GB" sz="1800" kern="50">
              <a:effectLst/>
              <a:latin typeface="Calibri" panose="020F0502020204030204" pitchFamily="34" charset="0"/>
              <a:ea typeface="Calibri" panose="020F0502020204030204" pitchFamily="34" charset="0"/>
            </a:endParaRPr>
          </a:p>
        </p:txBody>
      </p:sp>
      <p:pic>
        <p:nvPicPr>
          <p:cNvPr id="5" name="Immagine 4" descr="Immagine che contiene esterni, persona&#10;&#10;Descrizione generata automaticamente">
            <a:extLst>
              <a:ext uri="{FF2B5EF4-FFF2-40B4-BE49-F238E27FC236}">
                <a16:creationId xmlns:a16="http://schemas.microsoft.com/office/drawing/2014/main" id="{04247924-22CF-6982-47A3-F708B3271D1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2467" y="1232568"/>
            <a:ext cx="4641928" cy="3088992"/>
          </a:xfrm>
          <a:prstGeom prst="rect">
            <a:avLst/>
          </a:prstGeom>
        </p:spPr>
      </p:pic>
      <p:pic>
        <p:nvPicPr>
          <p:cNvPr id="4" name="Immagine 3">
            <a:extLst>
              <a:ext uri="{FF2B5EF4-FFF2-40B4-BE49-F238E27FC236}">
                <a16:creationId xmlns:a16="http://schemas.microsoft.com/office/drawing/2014/main" id="{35A1EC2C-6271-372F-14B6-15D5CB5DA1B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6401" y="6072781"/>
            <a:ext cx="4363031" cy="622436"/>
          </a:xfrm>
          <a:prstGeom prst="rect">
            <a:avLst/>
          </a:prstGeom>
        </p:spPr>
      </p:pic>
    </p:spTree>
    <p:extLst>
      <p:ext uri="{BB962C8B-B14F-4D97-AF65-F5344CB8AC3E}">
        <p14:creationId xmlns:p14="http://schemas.microsoft.com/office/powerpoint/2010/main" val="1933076169"/>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914</Words>
  <Application>Microsoft Office PowerPoint</Application>
  <PresentationFormat>Widescreen</PresentationFormat>
  <Paragraphs>89</Paragraphs>
  <Slides>11</Slides>
  <Notes>2</Notes>
  <HiddenSlides>0</HiddenSlides>
  <MMClips>0</MMClips>
  <ScaleCrop>false</ScaleCrop>
  <HeadingPairs>
    <vt:vector size="4" baseType="variant">
      <vt:variant>
        <vt:lpstr>Tema</vt:lpstr>
      </vt:variant>
      <vt:variant>
        <vt:i4>3</vt:i4>
      </vt:variant>
      <vt:variant>
        <vt:lpstr>Titoli diapositive</vt:lpstr>
      </vt:variant>
      <vt:variant>
        <vt:i4>11</vt:i4>
      </vt:variant>
    </vt:vector>
  </HeadingPairs>
  <TitlesOfParts>
    <vt:vector size="14" baseType="lpstr">
      <vt:lpstr>Tema di Office</vt:lpstr>
      <vt:lpstr>Tema di Office</vt:lpstr>
      <vt:lpstr>Office Theme</vt:lpstr>
      <vt:lpstr>Proposta eventi per le scuole </vt:lpstr>
      <vt:lpstr>Le competenze blu sono un tema importante da trattare con le future risorse umane dei territori marini. La rassegna cinematografica che si propone di seguito mira ad aprire un dibattito su questo importante tema facendo leva su iniziative che, prediligendo strumenti artistici che coinvolgendo le emozioni, hanno un potenziale maggiore di veicolare il messaggio. Quali sono queste competenze, come acquisirle e a quali potenziali lavori aprono le porte è l’oggetto delle iniziative accumunate sotto il cappello blue skills.</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Sara Cavaliere</dc:creator>
  <cp:lastModifiedBy>Sara Cavaliere</cp:lastModifiedBy>
  <cp:revision>2</cp:revision>
  <dcterms:created xsi:type="dcterms:W3CDTF">2022-10-12T09:51:02Z</dcterms:created>
  <dcterms:modified xsi:type="dcterms:W3CDTF">2023-07-14T14:37:36Z</dcterms:modified>
</cp:coreProperties>
</file>